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6" r:id="rId2"/>
    <p:sldId id="265" r:id="rId3"/>
    <p:sldId id="280" r:id="rId4"/>
    <p:sldId id="295" r:id="rId5"/>
    <p:sldId id="283" r:id="rId6"/>
    <p:sldId id="279" r:id="rId7"/>
    <p:sldId id="298" r:id="rId8"/>
    <p:sldId id="293" r:id="rId9"/>
    <p:sldId id="297" r:id="rId10"/>
    <p:sldId id="272" r:id="rId11"/>
    <p:sldId id="270" r:id="rId12"/>
    <p:sldId id="269" r:id="rId13"/>
    <p:sldId id="290" r:id="rId14"/>
    <p:sldId id="284" r:id="rId15"/>
    <p:sldId id="277" r:id="rId16"/>
    <p:sldId id="281" r:id="rId17"/>
    <p:sldId id="276" r:id="rId18"/>
    <p:sldId id="296" r:id="rId19"/>
    <p:sldId id="292" r:id="rId20"/>
    <p:sldId id="289" r:id="rId21"/>
    <p:sldId id="294" r:id="rId22"/>
    <p:sldId id="291" r:id="rId23"/>
    <p:sldId id="2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8" autoAdjust="0"/>
    <p:restoredTop sz="94660"/>
  </p:normalViewPr>
  <p:slideViewPr>
    <p:cSldViewPr>
      <p:cViewPr varScale="1">
        <p:scale>
          <a:sx n="67" d="100"/>
          <a:sy n="67" d="100"/>
        </p:scale>
        <p:origin x="786" y="78"/>
      </p:cViewPr>
      <p:guideLst>
        <p:guide pos="3840"/>
        <p:guide orient="horz" pos="2160"/>
      </p:guideLst>
    </p:cSldViewPr>
  </p:slideViewPr>
  <p:notesTextViewPr>
    <p:cViewPr>
      <p:scale>
        <a:sx n="1" d="1"/>
        <a:sy n="1" d="1"/>
      </p:scale>
      <p:origin x="0" y="0"/>
    </p:cViewPr>
  </p:notesTextViewPr>
  <p:sorterViewPr>
    <p:cViewPr>
      <p:scale>
        <a:sx n="78" d="100"/>
        <a:sy n="78" d="100"/>
      </p:scale>
      <p:origin x="0" y="0"/>
    </p:cViewPr>
  </p:sorter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3CC6D8-DEFC-45FD-8207-E1ECCC27EA85}" type="doc">
      <dgm:prSet loTypeId="urn:microsoft.com/office/officeart/2005/8/layout/lProcess1" loCatId="process" qsTypeId="urn:microsoft.com/office/officeart/2005/8/quickstyle/simple4" qsCatId="simple" csTypeId="urn:microsoft.com/office/officeart/2005/8/colors/accent1_1" csCatId="accent1" phldr="1"/>
      <dgm:spPr/>
      <dgm:t>
        <a:bodyPr/>
        <a:lstStyle/>
        <a:p>
          <a:endParaRPr lang="en-US"/>
        </a:p>
      </dgm:t>
    </dgm:pt>
    <dgm:pt modelId="{516A4DDC-76BD-494E-B503-625555CCBC4A}">
      <dgm:prSet phldrT="[Text]" custT="1"/>
      <dgm:spPr>
        <a:solidFill>
          <a:srgbClr val="C00000"/>
        </a:solidFill>
      </dgm:spPr>
      <dgm:t>
        <a:bodyPr/>
        <a:lstStyle/>
        <a:p>
          <a:r>
            <a:rPr lang="en-US" sz="2000" b="1" kern="1200" dirty="0">
              <a:solidFill>
                <a:schemeClr val="accent1"/>
              </a:solidFill>
              <a:latin typeface="+mj-lt"/>
              <a:ea typeface="+mj-ea"/>
              <a:cs typeface="+mj-cs"/>
            </a:rPr>
            <a:t>Token</a:t>
          </a:r>
          <a:r>
            <a:rPr lang="en-US" sz="2000" b="1" kern="1200" dirty="0">
              <a:solidFill>
                <a:srgbClr val="92D050"/>
              </a:solidFill>
              <a:latin typeface="Consolas"/>
              <a:ea typeface="+mn-ea"/>
              <a:cs typeface="+mn-cs"/>
            </a:rPr>
            <a:t>izat</a:t>
          </a:r>
          <a:r>
            <a:rPr lang="en-US" sz="2000" b="1" kern="1200" dirty="0">
              <a:solidFill>
                <a:schemeClr val="accent1"/>
              </a:solidFill>
              <a:latin typeface="+mj-lt"/>
              <a:ea typeface="+mj-ea"/>
              <a:cs typeface="+mj-cs"/>
            </a:rPr>
            <a:t>ion</a:t>
          </a:r>
        </a:p>
      </dgm:t>
    </dgm:pt>
    <dgm:pt modelId="{133DE2D2-6278-469E-8A80-F71EA996A07A}" type="parTrans" cxnId="{7B595755-BE81-46A0-903D-004D1EF6EE33}">
      <dgm:prSet/>
      <dgm:spPr/>
      <dgm:t>
        <a:bodyPr/>
        <a:lstStyle/>
        <a:p>
          <a:endParaRPr lang="en-US"/>
        </a:p>
      </dgm:t>
    </dgm:pt>
    <dgm:pt modelId="{AE4D7DCA-0B66-4207-B896-C721B2CB4C13}" type="sibTrans" cxnId="{7B595755-BE81-46A0-903D-004D1EF6EE33}">
      <dgm:prSet/>
      <dgm:spPr/>
      <dgm:t>
        <a:bodyPr/>
        <a:lstStyle/>
        <a:p>
          <a:endParaRPr lang="en-US"/>
        </a:p>
      </dgm:t>
    </dgm:pt>
    <dgm:pt modelId="{41E3B52E-71B8-4BD0-B1ED-D051FFB12506}">
      <dgm:prSet phldrT="[Text]" custT="1"/>
      <dgm:spPr>
        <a:solidFill>
          <a:srgbClr val="C00000"/>
        </a:solidFill>
      </dgm:spPr>
      <dgm:t>
        <a:bodyPr/>
        <a:lstStyle/>
        <a:p>
          <a:r>
            <a:rPr lang="en-US" sz="2000" b="1" kern="1200" dirty="0">
              <a:solidFill>
                <a:srgbClr val="92D050"/>
              </a:solidFill>
              <a:latin typeface="Consolas"/>
              <a:ea typeface="+mn-ea"/>
              <a:cs typeface="+mn-cs"/>
            </a:rPr>
            <a:t>Stop</a:t>
          </a:r>
          <a:r>
            <a:rPr lang="en-US" sz="2000" kern="1200" dirty="0"/>
            <a:t> </a:t>
          </a:r>
          <a:r>
            <a:rPr lang="en-US" sz="2000" b="1" kern="1200" dirty="0">
              <a:solidFill>
                <a:srgbClr val="92D050"/>
              </a:solidFill>
              <a:latin typeface="Consolas"/>
              <a:ea typeface="+mn-ea"/>
              <a:cs typeface="+mn-cs"/>
            </a:rPr>
            <a:t>Word Removal</a:t>
          </a:r>
        </a:p>
      </dgm:t>
    </dgm:pt>
    <dgm:pt modelId="{DA206B73-34B1-48E4-A513-9978853BF217}" type="parTrans" cxnId="{0F0D3551-AF94-422C-87FE-80E4E27CB025}">
      <dgm:prSet/>
      <dgm:spPr/>
      <dgm:t>
        <a:bodyPr/>
        <a:lstStyle/>
        <a:p>
          <a:endParaRPr lang="en-US"/>
        </a:p>
      </dgm:t>
    </dgm:pt>
    <dgm:pt modelId="{2436D701-8B79-4C2B-92A4-52BC1BA24775}" type="sibTrans" cxnId="{0F0D3551-AF94-422C-87FE-80E4E27CB025}">
      <dgm:prSet/>
      <dgm:spPr/>
      <dgm:t>
        <a:bodyPr/>
        <a:lstStyle/>
        <a:p>
          <a:endParaRPr lang="en-US"/>
        </a:p>
      </dgm:t>
    </dgm:pt>
    <dgm:pt modelId="{CD410504-9F7F-47AE-B46E-CE985680360F}">
      <dgm:prSet phldrT="[Text]" custT="1"/>
      <dgm:spPr>
        <a:solidFill>
          <a:schemeClr val="bg1">
            <a:alpha val="90000"/>
          </a:schemeClr>
        </a:solidFill>
      </dgm:spPr>
      <dgm:t>
        <a:bodyPr/>
        <a:lstStyle/>
        <a:p>
          <a:pPr marL="0" indent="0" algn="ctr" defTabSz="914400" rtl="0" eaLnBrk="1" latinLnBrk="0" hangingPunct="1">
            <a:lnSpc>
              <a:spcPct val="90000"/>
            </a:lnSpc>
            <a:spcBef>
              <a:spcPts val="0"/>
            </a:spcBef>
            <a:buClr>
              <a:schemeClr val="accent1"/>
            </a:buClr>
            <a:buFont typeface="Arial" pitchFamily="34" charset="0"/>
            <a:buNone/>
          </a:pPr>
          <a:r>
            <a:rPr lang="en-US" sz="2000" b="1" kern="1200" dirty="0">
              <a:solidFill>
                <a:schemeClr val="accent1">
                  <a:lumMod val="75000"/>
                </a:schemeClr>
              </a:solidFill>
              <a:latin typeface="+mj-lt"/>
              <a:ea typeface="+mn-ea"/>
              <a:cs typeface="+mn-cs"/>
            </a:rPr>
            <a:t>“This is an example of tokenization.” </a:t>
          </a:r>
        </a:p>
      </dgm:t>
    </dgm:pt>
    <dgm:pt modelId="{995C4470-49EF-4BD9-B00A-AD612181AB58}" type="parTrans" cxnId="{6B045370-B4FF-427A-9929-461476AAE193}">
      <dgm:prSet/>
      <dgm:spPr/>
      <dgm:t>
        <a:bodyPr/>
        <a:lstStyle/>
        <a:p>
          <a:endParaRPr lang="en-US"/>
        </a:p>
      </dgm:t>
    </dgm:pt>
    <dgm:pt modelId="{2B847D36-6E88-4DD3-AABD-579C99426233}" type="sibTrans" cxnId="{6B045370-B4FF-427A-9929-461476AAE193}">
      <dgm:prSet/>
      <dgm:spPr/>
      <dgm:t>
        <a:bodyPr/>
        <a:lstStyle/>
        <a:p>
          <a:endParaRPr lang="en-US"/>
        </a:p>
      </dgm:t>
    </dgm:pt>
    <dgm:pt modelId="{C4FF5CFA-9CEF-4C34-984A-CC28F232798F}">
      <dgm:prSet phldrT="[Text]" custT="1"/>
      <dgm:spPr>
        <a:solidFill>
          <a:schemeClr val="bg1">
            <a:alpha val="90000"/>
          </a:schemeClr>
        </a:solidFill>
      </dgm:spPr>
      <dgm:t>
        <a:bodyPr/>
        <a:lstStyle/>
        <a:p>
          <a:pPr marL="0" lvl="0" indent="0" algn="ctr" defTabSz="914400" rtl="0" eaLnBrk="1" latinLnBrk="0" hangingPunct="1">
            <a:lnSpc>
              <a:spcPct val="90000"/>
            </a:lnSpc>
            <a:spcBef>
              <a:spcPct val="0"/>
            </a:spcBef>
            <a:spcAft>
              <a:spcPct val="35000"/>
            </a:spcAft>
            <a:buClr>
              <a:srgbClr val="92D050"/>
            </a:buClr>
            <a:buFont typeface="Arial" pitchFamily="34" charset="0"/>
            <a:buNone/>
          </a:pPr>
          <a:r>
            <a:rPr lang="en-US" sz="2800" b="1" kern="1200" dirty="0">
              <a:solidFill>
                <a:schemeClr val="accent1">
                  <a:lumMod val="75000"/>
                </a:schemeClr>
              </a:solidFill>
              <a:latin typeface="Consolas"/>
              <a:ea typeface="+mn-ea"/>
              <a:cs typeface="+mn-cs"/>
            </a:rPr>
            <a:t>[“this”, “is”, “an”, “example”, “of”, “tokenization”]</a:t>
          </a:r>
        </a:p>
      </dgm:t>
    </dgm:pt>
    <dgm:pt modelId="{92813948-C227-4EB2-8530-43003E3CB375}" type="parTrans" cxnId="{710659EC-6706-425F-81BB-5F1E070F7D4D}">
      <dgm:prSet/>
      <dgm:spPr/>
      <dgm:t>
        <a:bodyPr/>
        <a:lstStyle/>
        <a:p>
          <a:endParaRPr lang="en-US"/>
        </a:p>
      </dgm:t>
    </dgm:pt>
    <dgm:pt modelId="{B551F8FA-E415-4EE1-BA68-D13E7D2E980B}" type="sibTrans" cxnId="{710659EC-6706-425F-81BB-5F1E070F7D4D}">
      <dgm:prSet/>
      <dgm:spPr/>
      <dgm:t>
        <a:bodyPr/>
        <a:lstStyle/>
        <a:p>
          <a:endParaRPr lang="en-US"/>
        </a:p>
      </dgm:t>
    </dgm:pt>
    <dgm:pt modelId="{5CBEC7DD-A25D-4956-9A65-6EA385F6FCB5}">
      <dgm:prSet phldrT="[Text]" custT="1"/>
      <dgm:spPr>
        <a:solidFill>
          <a:schemeClr val="bg1">
            <a:alpha val="90000"/>
          </a:schemeClr>
        </a:solidFill>
      </dgm:spPr>
      <dgm:t>
        <a:bodyPr/>
        <a:lstStyle/>
        <a:p>
          <a:r>
            <a:rPr lang="en-US" sz="2800" b="1" kern="1200" dirty="0">
              <a:solidFill>
                <a:schemeClr val="accent1">
                  <a:lumMod val="75000"/>
                </a:schemeClr>
              </a:solidFill>
              <a:latin typeface="Consolas"/>
              <a:ea typeface="+mn-ea"/>
              <a:cs typeface="+mn-cs"/>
            </a:rPr>
            <a:t>[“example”, “tokenization”]</a:t>
          </a:r>
        </a:p>
      </dgm:t>
    </dgm:pt>
    <dgm:pt modelId="{F342D04F-4D11-41CC-AB66-36041A902B44}" type="parTrans" cxnId="{0687A885-2354-4E9E-B313-4269283F0057}">
      <dgm:prSet/>
      <dgm:spPr/>
      <dgm:t>
        <a:bodyPr/>
        <a:lstStyle/>
        <a:p>
          <a:endParaRPr lang="en-US"/>
        </a:p>
      </dgm:t>
    </dgm:pt>
    <dgm:pt modelId="{BD0F67B1-39E4-45ED-9534-FB8F89E8EEF6}" type="sibTrans" cxnId="{0687A885-2354-4E9E-B313-4269283F0057}">
      <dgm:prSet/>
      <dgm:spPr/>
      <dgm:t>
        <a:bodyPr/>
        <a:lstStyle/>
        <a:p>
          <a:endParaRPr lang="en-US"/>
        </a:p>
      </dgm:t>
    </dgm:pt>
    <dgm:pt modelId="{EA587102-578B-46F3-8D9E-CEC48527A898}">
      <dgm:prSet phldrT="[Text]" custT="1"/>
      <dgm:spPr>
        <a:solidFill>
          <a:srgbClr val="C00000"/>
        </a:solidFill>
      </dgm:spPr>
      <dgm:t>
        <a:bodyPr/>
        <a:lstStyle/>
        <a:p>
          <a:r>
            <a:rPr lang="en-US" sz="2000" b="1" kern="1200" dirty="0">
              <a:solidFill>
                <a:srgbClr val="92D050"/>
              </a:solidFill>
              <a:latin typeface="Consolas"/>
              <a:ea typeface="+mn-ea"/>
              <a:cs typeface="+mn-cs"/>
            </a:rPr>
            <a:t>Lemmatization</a:t>
          </a:r>
        </a:p>
      </dgm:t>
    </dgm:pt>
    <dgm:pt modelId="{5B4D99EA-4A7D-4EFB-95FC-BCCF98693CA7}" type="parTrans" cxnId="{A7B8947C-EA6E-47DE-814B-A0994EFA8C28}">
      <dgm:prSet/>
      <dgm:spPr/>
      <dgm:t>
        <a:bodyPr/>
        <a:lstStyle/>
        <a:p>
          <a:endParaRPr lang="en-US"/>
        </a:p>
      </dgm:t>
    </dgm:pt>
    <dgm:pt modelId="{8D504E2C-8A70-4591-8ECD-4A886FADED33}" type="sibTrans" cxnId="{A7B8947C-EA6E-47DE-814B-A0994EFA8C28}">
      <dgm:prSet/>
      <dgm:spPr/>
      <dgm:t>
        <a:bodyPr/>
        <a:lstStyle/>
        <a:p>
          <a:endParaRPr lang="en-US"/>
        </a:p>
      </dgm:t>
    </dgm:pt>
    <dgm:pt modelId="{038F6A6A-232A-44A4-9628-ADFA8F068F81}">
      <dgm:prSet phldrT="[Text]" custT="1"/>
      <dgm:spPr>
        <a:solidFill>
          <a:schemeClr val="bg1">
            <a:alpha val="90000"/>
          </a:schemeClr>
        </a:solidFill>
      </dgm:spPr>
      <dgm:t>
        <a:bodyPr/>
        <a:lstStyle/>
        <a:p>
          <a:r>
            <a:rPr lang="en-US" sz="2400" b="1" kern="1200" dirty="0">
              <a:solidFill>
                <a:schemeClr val="accent1">
                  <a:lumMod val="75000"/>
                </a:schemeClr>
              </a:solidFill>
              <a:latin typeface="Consolas"/>
              <a:ea typeface="+mn-ea"/>
              <a:cs typeface="+mn-cs"/>
            </a:rPr>
            <a:t>“Studying” “Studies” and “Student” </a:t>
          </a:r>
          <a:r>
            <a:rPr lang="en-US" sz="2400" b="1" kern="1200" dirty="0">
              <a:solidFill>
                <a:schemeClr val="accent1">
                  <a:lumMod val="75000"/>
                </a:schemeClr>
              </a:solidFill>
              <a:latin typeface="Consolas"/>
              <a:ea typeface="+mn-ea"/>
              <a:cs typeface="+mn-cs"/>
              <a:sym typeface="Wingdings" panose="05000000000000000000" pitchFamily="2" charset="2"/>
            </a:rPr>
            <a:t> “study” </a:t>
          </a:r>
          <a:endParaRPr lang="en-US" sz="2400" b="1" kern="1200" dirty="0">
            <a:solidFill>
              <a:schemeClr val="accent1">
                <a:lumMod val="75000"/>
              </a:schemeClr>
            </a:solidFill>
            <a:latin typeface="Consolas"/>
            <a:ea typeface="+mn-ea"/>
            <a:cs typeface="+mn-cs"/>
          </a:endParaRPr>
        </a:p>
      </dgm:t>
    </dgm:pt>
    <dgm:pt modelId="{403B4542-B2F8-496D-BBEA-3A684B1106F9}" type="parTrans" cxnId="{0DC50B81-769A-4AC7-8C73-8EF8D8334AA1}">
      <dgm:prSet/>
      <dgm:spPr/>
      <dgm:t>
        <a:bodyPr/>
        <a:lstStyle/>
        <a:p>
          <a:endParaRPr lang="en-US"/>
        </a:p>
      </dgm:t>
    </dgm:pt>
    <dgm:pt modelId="{ABE7D012-6867-48DA-AF76-FDB8ECBB944D}" type="sibTrans" cxnId="{0DC50B81-769A-4AC7-8C73-8EF8D8334AA1}">
      <dgm:prSet/>
      <dgm:spPr/>
      <dgm:t>
        <a:bodyPr/>
        <a:lstStyle/>
        <a:p>
          <a:endParaRPr lang="en-US"/>
        </a:p>
      </dgm:t>
    </dgm:pt>
    <dgm:pt modelId="{5CA89521-836B-470D-B51C-F8A4714D4EFF}">
      <dgm:prSet phldrT="[Text]" custT="1"/>
      <dgm:spPr>
        <a:solidFill>
          <a:srgbClr val="C00000"/>
        </a:solidFill>
      </dgm:spPr>
      <dgm:t>
        <a:bodyPr/>
        <a:lstStyle/>
        <a:p>
          <a:r>
            <a:rPr lang="en-US" sz="2000" b="1" kern="1200" dirty="0">
              <a:solidFill>
                <a:srgbClr val="92D050"/>
              </a:solidFill>
              <a:latin typeface="Consolas"/>
              <a:ea typeface="+mn-ea"/>
              <a:cs typeface="+mn-cs"/>
            </a:rPr>
            <a:t>Creating n-grams</a:t>
          </a:r>
        </a:p>
      </dgm:t>
    </dgm:pt>
    <dgm:pt modelId="{D7F37AAF-020D-463D-9735-A1336884A6AE}" type="parTrans" cxnId="{6D853954-67EB-442C-9F5A-866B9247A562}">
      <dgm:prSet/>
      <dgm:spPr/>
      <dgm:t>
        <a:bodyPr/>
        <a:lstStyle/>
        <a:p>
          <a:endParaRPr lang="en-US"/>
        </a:p>
      </dgm:t>
    </dgm:pt>
    <dgm:pt modelId="{C27250CA-FF59-4A03-8472-477331DB98EB}" type="sibTrans" cxnId="{6D853954-67EB-442C-9F5A-866B9247A562}">
      <dgm:prSet/>
      <dgm:spPr/>
      <dgm:t>
        <a:bodyPr/>
        <a:lstStyle/>
        <a:p>
          <a:endParaRPr lang="en-US"/>
        </a:p>
      </dgm:t>
    </dgm:pt>
    <dgm:pt modelId="{63746B76-9534-4F4F-B65B-B8A9AACC03F9}">
      <dgm:prSet phldrT="[Text]" custT="1"/>
      <dgm:spPr>
        <a:solidFill>
          <a:schemeClr val="bg1">
            <a:alpha val="90000"/>
          </a:schemeClr>
        </a:solidFill>
      </dgm:spPr>
      <dgm:t>
        <a:bodyPr/>
        <a:lstStyle/>
        <a:p>
          <a:r>
            <a:rPr lang="en-US" sz="1600" b="1" kern="1200" dirty="0">
              <a:solidFill>
                <a:schemeClr val="accent1">
                  <a:lumMod val="75000"/>
                </a:schemeClr>
              </a:solidFill>
              <a:latin typeface="+mj-lt"/>
            </a:rPr>
            <a:t>“The patterns of neural activity in a cat’s brain are</a:t>
          </a:r>
          <a:r>
            <a:rPr lang="en-US" sz="1600" b="1" i="0" kern="1200" dirty="0">
              <a:latin typeface="+mj-lt"/>
            </a:rPr>
            <a:t> </a:t>
          </a:r>
          <a:r>
            <a:rPr lang="en-US" sz="1600" b="1" kern="1200" dirty="0">
              <a:solidFill>
                <a:srgbClr val="92D050">
                  <a:lumMod val="75000"/>
                </a:srgbClr>
              </a:solidFill>
              <a:latin typeface="+mj-lt"/>
              <a:ea typeface="+mn-ea"/>
              <a:cs typeface="+mn-cs"/>
            </a:rPr>
            <a:t>just a series of random meows, purrs, and haphazard attempts at knocking things off shelves.“</a:t>
          </a:r>
        </a:p>
        <a:p>
          <a:endParaRPr lang="en-US" sz="1600" b="1" kern="1200" dirty="0">
            <a:solidFill>
              <a:srgbClr val="92D050">
                <a:lumMod val="75000"/>
              </a:srgbClr>
            </a:solidFill>
            <a:latin typeface="+mj-lt"/>
            <a:ea typeface="+mn-ea"/>
            <a:cs typeface="+mn-cs"/>
          </a:endParaRPr>
        </a:p>
        <a:p>
          <a:r>
            <a:rPr lang="en-US" sz="1600" b="1" kern="1200" dirty="0">
              <a:solidFill>
                <a:schemeClr val="accent1">
                  <a:lumMod val="75000"/>
                </a:schemeClr>
              </a:solidFill>
              <a:latin typeface="+mj-lt"/>
            </a:rPr>
            <a:t>“A simple neural network consists of an input layer, a hidden layer, and an output layer.” </a:t>
          </a:r>
        </a:p>
        <a:p>
          <a:endParaRPr lang="en-US" sz="1600" b="1" kern="1200" dirty="0">
            <a:solidFill>
              <a:schemeClr val="accent1">
                <a:lumMod val="75000"/>
              </a:schemeClr>
            </a:solidFill>
            <a:latin typeface="+mj-lt"/>
          </a:endParaRPr>
        </a:p>
        <a:p>
          <a:r>
            <a:rPr lang="en-US" sz="1600" b="1" kern="1200" dirty="0">
              <a:solidFill>
                <a:schemeClr val="accent1">
                  <a:lumMod val="75000"/>
                </a:schemeClr>
              </a:solidFill>
              <a:latin typeface="+mj-lt"/>
            </a:rPr>
            <a:t>“neural” in sentence1 != “neural” in sentence2</a:t>
          </a:r>
        </a:p>
        <a:p>
          <a:r>
            <a:rPr lang="en-US" sz="1600" b="1" kern="1200" dirty="0">
              <a:solidFill>
                <a:schemeClr val="accent1">
                  <a:lumMod val="75000"/>
                </a:schemeClr>
              </a:solidFill>
              <a:latin typeface="+mj-lt"/>
            </a:rPr>
            <a:t>Context and meaning are lost when ‘neural’ is considered independently of ‘network’</a:t>
          </a:r>
        </a:p>
      </dgm:t>
    </dgm:pt>
    <dgm:pt modelId="{525F31A2-90BB-4E18-B1F5-10D38B8099D9}" type="parTrans" cxnId="{36634D94-C210-4DDC-A75A-FBCAAFC75039}">
      <dgm:prSet/>
      <dgm:spPr/>
      <dgm:t>
        <a:bodyPr/>
        <a:lstStyle/>
        <a:p>
          <a:endParaRPr lang="en-US"/>
        </a:p>
      </dgm:t>
    </dgm:pt>
    <dgm:pt modelId="{A9C1E709-4F9E-4AAB-BB7C-51A08921302E}" type="sibTrans" cxnId="{36634D94-C210-4DDC-A75A-FBCAAFC75039}">
      <dgm:prSet/>
      <dgm:spPr/>
      <dgm:t>
        <a:bodyPr/>
        <a:lstStyle/>
        <a:p>
          <a:endParaRPr lang="en-US"/>
        </a:p>
      </dgm:t>
    </dgm:pt>
    <dgm:pt modelId="{22D8E0AF-322E-4A8E-BC3C-6E9E9A51F58F}" type="pres">
      <dgm:prSet presAssocID="{C53CC6D8-DEFC-45FD-8207-E1ECCC27EA85}" presName="Name0" presStyleCnt="0">
        <dgm:presLayoutVars>
          <dgm:dir/>
          <dgm:animLvl val="lvl"/>
          <dgm:resizeHandles val="exact"/>
        </dgm:presLayoutVars>
      </dgm:prSet>
      <dgm:spPr/>
    </dgm:pt>
    <dgm:pt modelId="{B1443ED3-5E34-456D-8CD9-88B600EDA95F}" type="pres">
      <dgm:prSet presAssocID="{516A4DDC-76BD-494E-B503-625555CCBC4A}" presName="vertFlow" presStyleCnt="0"/>
      <dgm:spPr/>
    </dgm:pt>
    <dgm:pt modelId="{9BBCF6CE-E750-48B6-B333-305BBB100737}" type="pres">
      <dgm:prSet presAssocID="{516A4DDC-76BD-494E-B503-625555CCBC4A}" presName="header" presStyleLbl="node1" presStyleIdx="0" presStyleCnt="4" custScaleX="126404" custScaleY="145494" custLinFactY="-25971" custLinFactNeighborX="-2513" custLinFactNeighborY="-100000"/>
      <dgm:spPr/>
    </dgm:pt>
    <dgm:pt modelId="{1B1F80F4-E9A5-4A99-A630-6548067B7CB5}" type="pres">
      <dgm:prSet presAssocID="{995C4470-49EF-4BD9-B00A-AD612181AB58}" presName="parTrans" presStyleLbl="sibTrans2D1" presStyleIdx="0" presStyleCnt="5" custFlipVert="0" custFlipHor="0" custScaleX="101535" custScaleY="161554" custLinFactX="6600000" custLinFactY="4242197" custLinFactNeighborX="6619263" custLinFactNeighborY="4300000"/>
      <dgm:spPr/>
    </dgm:pt>
    <dgm:pt modelId="{85447532-8740-4202-B6A5-AE63748B9291}" type="pres">
      <dgm:prSet presAssocID="{CD410504-9F7F-47AE-B46E-CE985680360F}" presName="child" presStyleLbl="alignAccFollowNode1" presStyleIdx="0" presStyleCnt="5" custScaleX="162114" custScaleY="394441" custLinFactY="-5767" custLinFactNeighborX="-1303" custLinFactNeighborY="-100000">
        <dgm:presLayoutVars>
          <dgm:chMax val="0"/>
          <dgm:bulletEnabled val="1"/>
        </dgm:presLayoutVars>
      </dgm:prSet>
      <dgm:spPr/>
    </dgm:pt>
    <dgm:pt modelId="{7CAEA63C-96B5-40D4-900F-409598FDB0C1}" type="pres">
      <dgm:prSet presAssocID="{2B847D36-6E88-4DD3-AABD-579C99426233}" presName="sibTrans" presStyleLbl="sibTrans2D1" presStyleIdx="1" presStyleCnt="5" custScaleY="495735"/>
      <dgm:spPr/>
    </dgm:pt>
    <dgm:pt modelId="{459BBFF8-CE50-41AE-9B5E-F6026BBE4F45}" type="pres">
      <dgm:prSet presAssocID="{C4FF5CFA-9CEF-4C34-984A-CC28F232798F}" presName="child" presStyleLbl="alignAccFollowNode1" presStyleIdx="1" presStyleCnt="5" custScaleX="161292" custScaleY="744201" custLinFactY="172174" custLinFactNeighborX="-215" custLinFactNeighborY="200000">
        <dgm:presLayoutVars>
          <dgm:chMax val="0"/>
          <dgm:bulletEnabled val="1"/>
        </dgm:presLayoutVars>
      </dgm:prSet>
      <dgm:spPr/>
    </dgm:pt>
    <dgm:pt modelId="{8F2F3A22-7A2A-4EE4-9C5B-70F6E89B9064}" type="pres">
      <dgm:prSet presAssocID="{516A4DDC-76BD-494E-B503-625555CCBC4A}" presName="hSp" presStyleCnt="0"/>
      <dgm:spPr/>
    </dgm:pt>
    <dgm:pt modelId="{734C3A16-72FA-42CA-BF15-F44513245016}" type="pres">
      <dgm:prSet presAssocID="{41E3B52E-71B8-4BD0-B1ED-D051FFB12506}" presName="vertFlow" presStyleCnt="0"/>
      <dgm:spPr/>
    </dgm:pt>
    <dgm:pt modelId="{09ADE9CE-20B7-4A4E-BED6-D56E4ED1D855}" type="pres">
      <dgm:prSet presAssocID="{41E3B52E-71B8-4BD0-B1ED-D051FFB12506}" presName="header" presStyleLbl="node1" presStyleIdx="1" presStyleCnt="4" custScaleX="146570" custScaleY="152875" custLinFactY="-52602" custLinFactNeighborX="-7741" custLinFactNeighborY="-100000"/>
      <dgm:spPr/>
    </dgm:pt>
    <dgm:pt modelId="{C8CE6287-76AA-46C4-B478-0F9183DE6118}" type="pres">
      <dgm:prSet presAssocID="{F342D04F-4D11-41CC-AB66-36041A902B44}" presName="parTrans" presStyleLbl="sibTrans2D1" presStyleIdx="2" presStyleCnt="5" custScaleX="180191" custScaleY="373070" custLinFactX="-1031933" custLinFactY="-17937" custLinFactNeighborX="-1100000" custLinFactNeighborY="-100000"/>
      <dgm:spPr/>
    </dgm:pt>
    <dgm:pt modelId="{F7AA6D3E-BCE0-4C06-B101-080DA85DCB01}" type="pres">
      <dgm:prSet presAssocID="{5CBEC7DD-A25D-4956-9A65-6EA385F6FCB5}" presName="child" presStyleLbl="alignAccFollowNode1" presStyleIdx="2" presStyleCnt="5" custScaleX="229682" custScaleY="519571" custLinFactY="10749" custLinFactNeighborX="-8019" custLinFactNeighborY="100000">
        <dgm:presLayoutVars>
          <dgm:chMax val="0"/>
          <dgm:bulletEnabled val="1"/>
        </dgm:presLayoutVars>
      </dgm:prSet>
      <dgm:spPr/>
    </dgm:pt>
    <dgm:pt modelId="{D5E79C7E-BA4F-41B5-AEAD-7D11CABDB66C}" type="pres">
      <dgm:prSet presAssocID="{41E3B52E-71B8-4BD0-B1ED-D051FFB12506}" presName="hSp" presStyleCnt="0"/>
      <dgm:spPr/>
    </dgm:pt>
    <dgm:pt modelId="{96EC6E5F-616C-4A0E-8B47-23C2DB360B15}" type="pres">
      <dgm:prSet presAssocID="{EA587102-578B-46F3-8D9E-CEC48527A898}" presName="vertFlow" presStyleCnt="0"/>
      <dgm:spPr/>
    </dgm:pt>
    <dgm:pt modelId="{67971461-EE07-4B5E-A0C3-A166C6559682}" type="pres">
      <dgm:prSet presAssocID="{EA587102-578B-46F3-8D9E-CEC48527A898}" presName="header" presStyleLbl="node1" presStyleIdx="2" presStyleCnt="4" custScaleX="141600" custScaleY="173011" custLinFactY="-37830" custLinFactNeighborX="-2285" custLinFactNeighborY="-100000"/>
      <dgm:spPr/>
    </dgm:pt>
    <dgm:pt modelId="{BF9CEF10-4726-4D20-AC2F-85DE706D0D00}" type="pres">
      <dgm:prSet presAssocID="{403B4542-B2F8-496D-BBEA-3A684B1106F9}" presName="parTrans" presStyleLbl="sibTrans2D1" presStyleIdx="3" presStyleCnt="5" custScaleX="211367" custScaleY="533823" custLinFactNeighborX="-13121" custLinFactNeighborY="5509"/>
      <dgm:spPr/>
    </dgm:pt>
    <dgm:pt modelId="{C1386769-D313-4B62-9BE9-A84DD636105E}" type="pres">
      <dgm:prSet presAssocID="{038F6A6A-232A-44A4-9628-ADFA8F068F81}" presName="child" presStyleLbl="alignAccFollowNode1" presStyleIdx="3" presStyleCnt="5" custScaleX="133049" custScaleY="638208" custLinFactY="117155" custLinFactNeighborX="-3630" custLinFactNeighborY="200000">
        <dgm:presLayoutVars>
          <dgm:chMax val="0"/>
          <dgm:bulletEnabled val="1"/>
        </dgm:presLayoutVars>
      </dgm:prSet>
      <dgm:spPr/>
    </dgm:pt>
    <dgm:pt modelId="{AEFF52EA-2D4D-4AD3-9F53-6B25191BD163}" type="pres">
      <dgm:prSet presAssocID="{EA587102-578B-46F3-8D9E-CEC48527A898}" presName="hSp" presStyleCnt="0"/>
      <dgm:spPr/>
    </dgm:pt>
    <dgm:pt modelId="{C057A87B-CF77-43C5-95EA-FF69715D34A3}" type="pres">
      <dgm:prSet presAssocID="{5CA89521-836B-470D-B51C-F8A4714D4EFF}" presName="vertFlow" presStyleCnt="0"/>
      <dgm:spPr/>
    </dgm:pt>
    <dgm:pt modelId="{DA50ACFD-2722-4D29-B376-5CF3C8F3EB41}" type="pres">
      <dgm:prSet presAssocID="{5CA89521-836B-470D-B51C-F8A4714D4EFF}" presName="header" presStyleLbl="node1" presStyleIdx="3" presStyleCnt="4" custScaleY="183405" custLinFactY="-46646" custLinFactNeighborX="-1433" custLinFactNeighborY="-100000"/>
      <dgm:spPr/>
    </dgm:pt>
    <dgm:pt modelId="{E31C91BC-3A8F-4AC7-8DBF-330AFF31351C}" type="pres">
      <dgm:prSet presAssocID="{525F31A2-90BB-4E18-B1F5-10D38B8099D9}" presName="parTrans" presStyleLbl="sibTrans2D1" presStyleIdx="4" presStyleCnt="5" custScaleX="175848" custScaleY="364510"/>
      <dgm:spPr/>
    </dgm:pt>
    <dgm:pt modelId="{AC28A259-E8AB-491C-9FF1-41516FA5BC71}" type="pres">
      <dgm:prSet presAssocID="{63746B76-9534-4F4F-B65B-B8A9AACC03F9}" presName="child" presStyleLbl="alignAccFollowNode1" presStyleIdx="4" presStyleCnt="5" custScaleX="211539" custScaleY="1334754" custLinFactY="50352" custLinFactNeighborX="-4846" custLinFactNeighborY="100000">
        <dgm:presLayoutVars>
          <dgm:chMax val="0"/>
          <dgm:bulletEnabled val="1"/>
        </dgm:presLayoutVars>
      </dgm:prSet>
      <dgm:spPr/>
    </dgm:pt>
  </dgm:ptLst>
  <dgm:cxnLst>
    <dgm:cxn modelId="{F0586601-9ACD-4FBD-BD5A-48D73FF14301}" type="presOf" srcId="{516A4DDC-76BD-494E-B503-625555CCBC4A}" destId="{9BBCF6CE-E750-48B6-B333-305BBB100737}" srcOrd="0" destOrd="0" presId="urn:microsoft.com/office/officeart/2005/8/layout/lProcess1"/>
    <dgm:cxn modelId="{3EF97A2F-4200-46E4-86EB-19980AD436FE}" type="presOf" srcId="{CD410504-9F7F-47AE-B46E-CE985680360F}" destId="{85447532-8740-4202-B6A5-AE63748B9291}" srcOrd="0" destOrd="0" presId="urn:microsoft.com/office/officeart/2005/8/layout/lProcess1"/>
    <dgm:cxn modelId="{CAEA814D-FE9C-4BD3-8623-87D2E421CDED}" type="presOf" srcId="{525F31A2-90BB-4E18-B1F5-10D38B8099D9}" destId="{E31C91BC-3A8F-4AC7-8DBF-330AFF31351C}" srcOrd="0" destOrd="0" presId="urn:microsoft.com/office/officeart/2005/8/layout/lProcess1"/>
    <dgm:cxn modelId="{6B045370-B4FF-427A-9929-461476AAE193}" srcId="{516A4DDC-76BD-494E-B503-625555CCBC4A}" destId="{CD410504-9F7F-47AE-B46E-CE985680360F}" srcOrd="0" destOrd="0" parTransId="{995C4470-49EF-4BD9-B00A-AD612181AB58}" sibTransId="{2B847D36-6E88-4DD3-AABD-579C99426233}"/>
    <dgm:cxn modelId="{0F0D3551-AF94-422C-87FE-80E4E27CB025}" srcId="{C53CC6D8-DEFC-45FD-8207-E1ECCC27EA85}" destId="{41E3B52E-71B8-4BD0-B1ED-D051FFB12506}" srcOrd="1" destOrd="0" parTransId="{DA206B73-34B1-48E4-A513-9978853BF217}" sibTransId="{2436D701-8B79-4C2B-92A4-52BC1BA24775}"/>
    <dgm:cxn modelId="{73058351-9FAC-4F4F-A5FB-FC365EDF9D02}" type="presOf" srcId="{C53CC6D8-DEFC-45FD-8207-E1ECCC27EA85}" destId="{22D8E0AF-322E-4A8E-BC3C-6E9E9A51F58F}" srcOrd="0" destOrd="0" presId="urn:microsoft.com/office/officeart/2005/8/layout/lProcess1"/>
    <dgm:cxn modelId="{6D853954-67EB-442C-9F5A-866B9247A562}" srcId="{C53CC6D8-DEFC-45FD-8207-E1ECCC27EA85}" destId="{5CA89521-836B-470D-B51C-F8A4714D4EFF}" srcOrd="3" destOrd="0" parTransId="{D7F37AAF-020D-463D-9735-A1336884A6AE}" sibTransId="{C27250CA-FF59-4A03-8472-477331DB98EB}"/>
    <dgm:cxn modelId="{D2430375-0F29-4591-AAE4-CB3B30C4B793}" type="presOf" srcId="{EA587102-578B-46F3-8D9E-CEC48527A898}" destId="{67971461-EE07-4B5E-A0C3-A166C6559682}" srcOrd="0" destOrd="0" presId="urn:microsoft.com/office/officeart/2005/8/layout/lProcess1"/>
    <dgm:cxn modelId="{7B595755-BE81-46A0-903D-004D1EF6EE33}" srcId="{C53CC6D8-DEFC-45FD-8207-E1ECCC27EA85}" destId="{516A4DDC-76BD-494E-B503-625555CCBC4A}" srcOrd="0" destOrd="0" parTransId="{133DE2D2-6278-469E-8A80-F71EA996A07A}" sibTransId="{AE4D7DCA-0B66-4207-B896-C721B2CB4C13}"/>
    <dgm:cxn modelId="{A7B8947C-EA6E-47DE-814B-A0994EFA8C28}" srcId="{C53CC6D8-DEFC-45FD-8207-E1ECCC27EA85}" destId="{EA587102-578B-46F3-8D9E-CEC48527A898}" srcOrd="2" destOrd="0" parTransId="{5B4D99EA-4A7D-4EFB-95FC-BCCF98693CA7}" sibTransId="{8D504E2C-8A70-4591-8ECD-4A886FADED33}"/>
    <dgm:cxn modelId="{E26EF37D-CA6A-40E6-84D5-4EA9B936B567}" type="presOf" srcId="{5CA89521-836B-470D-B51C-F8A4714D4EFF}" destId="{DA50ACFD-2722-4D29-B376-5CF3C8F3EB41}" srcOrd="0" destOrd="0" presId="urn:microsoft.com/office/officeart/2005/8/layout/lProcess1"/>
    <dgm:cxn modelId="{0DC50B81-769A-4AC7-8C73-8EF8D8334AA1}" srcId="{EA587102-578B-46F3-8D9E-CEC48527A898}" destId="{038F6A6A-232A-44A4-9628-ADFA8F068F81}" srcOrd="0" destOrd="0" parTransId="{403B4542-B2F8-496D-BBEA-3A684B1106F9}" sibTransId="{ABE7D012-6867-48DA-AF76-FDB8ECBB944D}"/>
    <dgm:cxn modelId="{0687A885-2354-4E9E-B313-4269283F0057}" srcId="{41E3B52E-71B8-4BD0-B1ED-D051FFB12506}" destId="{5CBEC7DD-A25D-4956-9A65-6EA385F6FCB5}" srcOrd="0" destOrd="0" parTransId="{F342D04F-4D11-41CC-AB66-36041A902B44}" sibTransId="{BD0F67B1-39E4-45ED-9534-FB8F89E8EEF6}"/>
    <dgm:cxn modelId="{20E91086-4757-4CF3-9C35-102C5A4D0079}" type="presOf" srcId="{403B4542-B2F8-496D-BBEA-3A684B1106F9}" destId="{BF9CEF10-4726-4D20-AC2F-85DE706D0D00}" srcOrd="0" destOrd="0" presId="urn:microsoft.com/office/officeart/2005/8/layout/lProcess1"/>
    <dgm:cxn modelId="{9C706988-580C-4829-94E8-BE4491FF0228}" type="presOf" srcId="{995C4470-49EF-4BD9-B00A-AD612181AB58}" destId="{1B1F80F4-E9A5-4A99-A630-6548067B7CB5}" srcOrd="0" destOrd="0" presId="urn:microsoft.com/office/officeart/2005/8/layout/lProcess1"/>
    <dgm:cxn modelId="{F6742589-989F-4466-ABD8-B9A53946EFA3}" type="presOf" srcId="{038F6A6A-232A-44A4-9628-ADFA8F068F81}" destId="{C1386769-D313-4B62-9BE9-A84DD636105E}" srcOrd="0" destOrd="0" presId="urn:microsoft.com/office/officeart/2005/8/layout/lProcess1"/>
    <dgm:cxn modelId="{5F55A28B-96EB-4565-9919-9E4BDE07F610}" type="presOf" srcId="{F342D04F-4D11-41CC-AB66-36041A902B44}" destId="{C8CE6287-76AA-46C4-B478-0F9183DE6118}" srcOrd="0" destOrd="0" presId="urn:microsoft.com/office/officeart/2005/8/layout/lProcess1"/>
    <dgm:cxn modelId="{36634D94-C210-4DDC-A75A-FBCAAFC75039}" srcId="{5CA89521-836B-470D-B51C-F8A4714D4EFF}" destId="{63746B76-9534-4F4F-B65B-B8A9AACC03F9}" srcOrd="0" destOrd="0" parTransId="{525F31A2-90BB-4E18-B1F5-10D38B8099D9}" sibTransId="{A9C1E709-4F9E-4AAB-BB7C-51A08921302E}"/>
    <dgm:cxn modelId="{AC32EC95-E874-4C4E-AF61-58E99EE59A51}" type="presOf" srcId="{C4FF5CFA-9CEF-4C34-984A-CC28F232798F}" destId="{459BBFF8-CE50-41AE-9B5E-F6026BBE4F45}" srcOrd="0" destOrd="0" presId="urn:microsoft.com/office/officeart/2005/8/layout/lProcess1"/>
    <dgm:cxn modelId="{AEAE8CB6-1B26-4996-A549-ADEFF4BF9B7B}" type="presOf" srcId="{41E3B52E-71B8-4BD0-B1ED-D051FFB12506}" destId="{09ADE9CE-20B7-4A4E-BED6-D56E4ED1D855}" srcOrd="0" destOrd="0" presId="urn:microsoft.com/office/officeart/2005/8/layout/lProcess1"/>
    <dgm:cxn modelId="{710659EC-6706-425F-81BB-5F1E070F7D4D}" srcId="{516A4DDC-76BD-494E-B503-625555CCBC4A}" destId="{C4FF5CFA-9CEF-4C34-984A-CC28F232798F}" srcOrd="1" destOrd="0" parTransId="{92813948-C227-4EB2-8530-43003E3CB375}" sibTransId="{B551F8FA-E415-4EE1-BA68-D13E7D2E980B}"/>
    <dgm:cxn modelId="{0FF6D2F7-E787-4B57-911C-090AA0CBD9AA}" type="presOf" srcId="{63746B76-9534-4F4F-B65B-B8A9AACC03F9}" destId="{AC28A259-E8AB-491C-9FF1-41516FA5BC71}" srcOrd="0" destOrd="0" presId="urn:microsoft.com/office/officeart/2005/8/layout/lProcess1"/>
    <dgm:cxn modelId="{70C18AF9-2F24-4A50-9785-941DE7FE4B31}" type="presOf" srcId="{2B847D36-6E88-4DD3-AABD-579C99426233}" destId="{7CAEA63C-96B5-40D4-900F-409598FDB0C1}" srcOrd="0" destOrd="0" presId="urn:microsoft.com/office/officeart/2005/8/layout/lProcess1"/>
    <dgm:cxn modelId="{40E743FD-4072-4389-94B0-B65E89259C6B}" type="presOf" srcId="{5CBEC7DD-A25D-4956-9A65-6EA385F6FCB5}" destId="{F7AA6D3E-BCE0-4C06-B101-080DA85DCB01}" srcOrd="0" destOrd="0" presId="urn:microsoft.com/office/officeart/2005/8/layout/lProcess1"/>
    <dgm:cxn modelId="{CC00200B-5AB6-421D-A39D-C942C3354FE4}" type="presParOf" srcId="{22D8E0AF-322E-4A8E-BC3C-6E9E9A51F58F}" destId="{B1443ED3-5E34-456D-8CD9-88B600EDA95F}" srcOrd="0" destOrd="0" presId="urn:microsoft.com/office/officeart/2005/8/layout/lProcess1"/>
    <dgm:cxn modelId="{D33AA10B-4ED8-4BB1-9C64-4F52A35D7099}" type="presParOf" srcId="{B1443ED3-5E34-456D-8CD9-88B600EDA95F}" destId="{9BBCF6CE-E750-48B6-B333-305BBB100737}" srcOrd="0" destOrd="0" presId="urn:microsoft.com/office/officeart/2005/8/layout/lProcess1"/>
    <dgm:cxn modelId="{9E37487A-7185-4A70-9AC4-9659B92F531E}" type="presParOf" srcId="{B1443ED3-5E34-456D-8CD9-88B600EDA95F}" destId="{1B1F80F4-E9A5-4A99-A630-6548067B7CB5}" srcOrd="1" destOrd="0" presId="urn:microsoft.com/office/officeart/2005/8/layout/lProcess1"/>
    <dgm:cxn modelId="{EC43FCD1-27D8-440E-8BDB-DEE2E8BB6D6F}" type="presParOf" srcId="{B1443ED3-5E34-456D-8CD9-88B600EDA95F}" destId="{85447532-8740-4202-B6A5-AE63748B9291}" srcOrd="2" destOrd="0" presId="urn:microsoft.com/office/officeart/2005/8/layout/lProcess1"/>
    <dgm:cxn modelId="{D24904BE-0B60-4FE2-92F3-00D00DBA80D1}" type="presParOf" srcId="{B1443ED3-5E34-456D-8CD9-88B600EDA95F}" destId="{7CAEA63C-96B5-40D4-900F-409598FDB0C1}" srcOrd="3" destOrd="0" presId="urn:microsoft.com/office/officeart/2005/8/layout/lProcess1"/>
    <dgm:cxn modelId="{A41D2E3D-00B4-4319-9EE2-BB46636841C7}" type="presParOf" srcId="{B1443ED3-5E34-456D-8CD9-88B600EDA95F}" destId="{459BBFF8-CE50-41AE-9B5E-F6026BBE4F45}" srcOrd="4" destOrd="0" presId="urn:microsoft.com/office/officeart/2005/8/layout/lProcess1"/>
    <dgm:cxn modelId="{C3EBA94B-E35F-4A89-987B-27047E6BDC25}" type="presParOf" srcId="{22D8E0AF-322E-4A8E-BC3C-6E9E9A51F58F}" destId="{8F2F3A22-7A2A-4EE4-9C5B-70F6E89B9064}" srcOrd="1" destOrd="0" presId="urn:microsoft.com/office/officeart/2005/8/layout/lProcess1"/>
    <dgm:cxn modelId="{73811368-B194-4A24-AD33-D7682C703338}" type="presParOf" srcId="{22D8E0AF-322E-4A8E-BC3C-6E9E9A51F58F}" destId="{734C3A16-72FA-42CA-BF15-F44513245016}" srcOrd="2" destOrd="0" presId="urn:microsoft.com/office/officeart/2005/8/layout/lProcess1"/>
    <dgm:cxn modelId="{CF11DF29-864F-46B6-AAB3-A5037CF8A0AD}" type="presParOf" srcId="{734C3A16-72FA-42CA-BF15-F44513245016}" destId="{09ADE9CE-20B7-4A4E-BED6-D56E4ED1D855}" srcOrd="0" destOrd="0" presId="urn:microsoft.com/office/officeart/2005/8/layout/lProcess1"/>
    <dgm:cxn modelId="{45BFDF97-7485-4BD3-9636-A42CF9DED933}" type="presParOf" srcId="{734C3A16-72FA-42CA-BF15-F44513245016}" destId="{C8CE6287-76AA-46C4-B478-0F9183DE6118}" srcOrd="1" destOrd="0" presId="urn:microsoft.com/office/officeart/2005/8/layout/lProcess1"/>
    <dgm:cxn modelId="{96337C59-FBC5-4280-848F-E1ABE955629C}" type="presParOf" srcId="{734C3A16-72FA-42CA-BF15-F44513245016}" destId="{F7AA6D3E-BCE0-4C06-B101-080DA85DCB01}" srcOrd="2" destOrd="0" presId="urn:microsoft.com/office/officeart/2005/8/layout/lProcess1"/>
    <dgm:cxn modelId="{45D49A7A-3664-4AB2-B3A5-3D21008896A6}" type="presParOf" srcId="{22D8E0AF-322E-4A8E-BC3C-6E9E9A51F58F}" destId="{D5E79C7E-BA4F-41B5-AEAD-7D11CABDB66C}" srcOrd="3" destOrd="0" presId="urn:microsoft.com/office/officeart/2005/8/layout/lProcess1"/>
    <dgm:cxn modelId="{42D72CBF-2A51-4316-9C5E-92655A902468}" type="presParOf" srcId="{22D8E0AF-322E-4A8E-BC3C-6E9E9A51F58F}" destId="{96EC6E5F-616C-4A0E-8B47-23C2DB360B15}" srcOrd="4" destOrd="0" presId="urn:microsoft.com/office/officeart/2005/8/layout/lProcess1"/>
    <dgm:cxn modelId="{2EBB2F01-0952-416C-8D61-9CBBA685F51F}" type="presParOf" srcId="{96EC6E5F-616C-4A0E-8B47-23C2DB360B15}" destId="{67971461-EE07-4B5E-A0C3-A166C6559682}" srcOrd="0" destOrd="0" presId="urn:microsoft.com/office/officeart/2005/8/layout/lProcess1"/>
    <dgm:cxn modelId="{164E6B8A-ACC8-4A59-8C34-C15E679A8503}" type="presParOf" srcId="{96EC6E5F-616C-4A0E-8B47-23C2DB360B15}" destId="{BF9CEF10-4726-4D20-AC2F-85DE706D0D00}" srcOrd="1" destOrd="0" presId="urn:microsoft.com/office/officeart/2005/8/layout/lProcess1"/>
    <dgm:cxn modelId="{E7DA4B73-0D72-4516-ADC6-ED952C9FE81E}" type="presParOf" srcId="{96EC6E5F-616C-4A0E-8B47-23C2DB360B15}" destId="{C1386769-D313-4B62-9BE9-A84DD636105E}" srcOrd="2" destOrd="0" presId="urn:microsoft.com/office/officeart/2005/8/layout/lProcess1"/>
    <dgm:cxn modelId="{0928E017-990D-49BC-A3BB-E762A7BB9C64}" type="presParOf" srcId="{22D8E0AF-322E-4A8E-BC3C-6E9E9A51F58F}" destId="{AEFF52EA-2D4D-4AD3-9F53-6B25191BD163}" srcOrd="5" destOrd="0" presId="urn:microsoft.com/office/officeart/2005/8/layout/lProcess1"/>
    <dgm:cxn modelId="{60AF69CC-E2C4-42C6-A765-A2C5CFC4AEC2}" type="presParOf" srcId="{22D8E0AF-322E-4A8E-BC3C-6E9E9A51F58F}" destId="{C057A87B-CF77-43C5-95EA-FF69715D34A3}" srcOrd="6" destOrd="0" presId="urn:microsoft.com/office/officeart/2005/8/layout/lProcess1"/>
    <dgm:cxn modelId="{3D5AEDB5-C877-49C4-8CE7-CBF70D35C8CE}" type="presParOf" srcId="{C057A87B-CF77-43C5-95EA-FF69715D34A3}" destId="{DA50ACFD-2722-4D29-B376-5CF3C8F3EB41}" srcOrd="0" destOrd="0" presId="urn:microsoft.com/office/officeart/2005/8/layout/lProcess1"/>
    <dgm:cxn modelId="{E452C909-B0C8-4180-B558-4C1214228CD0}" type="presParOf" srcId="{C057A87B-CF77-43C5-95EA-FF69715D34A3}" destId="{E31C91BC-3A8F-4AC7-8DBF-330AFF31351C}" srcOrd="1" destOrd="0" presId="urn:microsoft.com/office/officeart/2005/8/layout/lProcess1"/>
    <dgm:cxn modelId="{0E7938F4-0647-4FB9-90EA-66B6E55CAC2A}" type="presParOf" srcId="{C057A87B-CF77-43C5-95EA-FF69715D34A3}" destId="{AC28A259-E8AB-491C-9FF1-41516FA5BC71}" srcOrd="2"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CF6CE-E750-48B6-B333-305BBB100737}">
      <dsp:nvSpPr>
        <dsp:cNvPr id="0" name=""/>
        <dsp:cNvSpPr/>
      </dsp:nvSpPr>
      <dsp:spPr>
        <a:xfrm>
          <a:off x="221753" y="0"/>
          <a:ext cx="1785397" cy="513758"/>
        </a:xfrm>
        <a:prstGeom prst="roundRect">
          <a:avLst>
            <a:gd name="adj" fmla="val 10000"/>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1"/>
              </a:solidFill>
              <a:latin typeface="+mj-lt"/>
              <a:ea typeface="+mj-ea"/>
              <a:cs typeface="+mj-cs"/>
            </a:rPr>
            <a:t>Token</a:t>
          </a:r>
          <a:r>
            <a:rPr lang="en-US" sz="2000" b="1" kern="1200" dirty="0">
              <a:solidFill>
                <a:srgbClr val="92D050"/>
              </a:solidFill>
              <a:latin typeface="Consolas"/>
              <a:ea typeface="+mn-ea"/>
              <a:cs typeface="+mn-cs"/>
            </a:rPr>
            <a:t>izat</a:t>
          </a:r>
          <a:r>
            <a:rPr lang="en-US" sz="2000" b="1" kern="1200" dirty="0">
              <a:solidFill>
                <a:schemeClr val="accent1"/>
              </a:solidFill>
              <a:latin typeface="+mj-lt"/>
              <a:ea typeface="+mj-ea"/>
              <a:cs typeface="+mj-cs"/>
            </a:rPr>
            <a:t>ion</a:t>
          </a:r>
        </a:p>
      </dsp:txBody>
      <dsp:txXfrm>
        <a:off x="236800" y="15047"/>
        <a:ext cx="1755303" cy="483664"/>
      </dsp:txXfrm>
    </dsp:sp>
    <dsp:sp modelId="{1B1F80F4-E9A5-4A99-A630-6548067B7CB5}">
      <dsp:nvSpPr>
        <dsp:cNvPr id="0" name=""/>
        <dsp:cNvSpPr/>
      </dsp:nvSpPr>
      <dsp:spPr>
        <a:xfrm rot="5305646">
          <a:off x="11085716" y="5588883"/>
          <a:ext cx="78967" cy="99832"/>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5447532-8740-4202-B6A5-AE63748B9291}">
      <dsp:nvSpPr>
        <dsp:cNvPr id="0" name=""/>
        <dsp:cNvSpPr/>
      </dsp:nvSpPr>
      <dsp:spPr>
        <a:xfrm>
          <a:off x="0" y="669248"/>
          <a:ext cx="2289784" cy="1392823"/>
        </a:xfrm>
        <a:prstGeom prst="roundRect">
          <a:avLst>
            <a:gd name="adj" fmla="val 10000"/>
          </a:avLst>
        </a:prstGeom>
        <a:solidFill>
          <a:schemeClr val="bg1">
            <a:alpha val="9000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914400" rtl="0" eaLnBrk="1" latinLnBrk="0" hangingPunct="1">
            <a:lnSpc>
              <a:spcPct val="90000"/>
            </a:lnSpc>
            <a:spcBef>
              <a:spcPct val="0"/>
            </a:spcBef>
            <a:spcAft>
              <a:spcPct val="35000"/>
            </a:spcAft>
            <a:buClr>
              <a:schemeClr val="accent1"/>
            </a:buClr>
            <a:buFont typeface="Arial" pitchFamily="34" charset="0"/>
            <a:buNone/>
          </a:pPr>
          <a:r>
            <a:rPr lang="en-US" sz="2000" b="1" kern="1200" dirty="0">
              <a:solidFill>
                <a:schemeClr val="accent1">
                  <a:lumMod val="75000"/>
                </a:schemeClr>
              </a:solidFill>
              <a:latin typeface="+mj-lt"/>
              <a:ea typeface="+mn-ea"/>
              <a:cs typeface="+mn-cs"/>
            </a:rPr>
            <a:t>“This is an example of tokenization.” </a:t>
          </a:r>
        </a:p>
      </dsp:txBody>
      <dsp:txXfrm>
        <a:off x="40794" y="710042"/>
        <a:ext cx="2208196" cy="1311235"/>
      </dsp:txXfrm>
    </dsp:sp>
    <dsp:sp modelId="{7CAEA63C-96B5-40D4-900F-409598FDB0C1}">
      <dsp:nvSpPr>
        <dsp:cNvPr id="0" name=""/>
        <dsp:cNvSpPr/>
      </dsp:nvSpPr>
      <dsp:spPr>
        <a:xfrm rot="5397554">
          <a:off x="763221" y="2322259"/>
          <a:ext cx="764920" cy="306338"/>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59BBFF8-CE50-41AE-9B5E-F6026BBE4F45}">
      <dsp:nvSpPr>
        <dsp:cNvPr id="0" name=""/>
        <dsp:cNvSpPr/>
      </dsp:nvSpPr>
      <dsp:spPr>
        <a:xfrm>
          <a:off x="7823" y="2888786"/>
          <a:ext cx="2278174" cy="2627872"/>
        </a:xfrm>
        <a:prstGeom prst="roundRect">
          <a:avLst>
            <a:gd name="adj" fmla="val 10000"/>
          </a:avLst>
        </a:prstGeom>
        <a:solidFill>
          <a:schemeClr val="bg1">
            <a:alpha val="9000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914400" rtl="0" eaLnBrk="1" latinLnBrk="0" hangingPunct="1">
            <a:lnSpc>
              <a:spcPct val="90000"/>
            </a:lnSpc>
            <a:spcBef>
              <a:spcPct val="0"/>
            </a:spcBef>
            <a:spcAft>
              <a:spcPct val="35000"/>
            </a:spcAft>
            <a:buClr>
              <a:srgbClr val="92D050"/>
            </a:buClr>
            <a:buFont typeface="Arial" pitchFamily="34" charset="0"/>
            <a:buNone/>
          </a:pPr>
          <a:r>
            <a:rPr lang="en-US" sz="2800" b="1" kern="1200" dirty="0">
              <a:solidFill>
                <a:schemeClr val="accent1">
                  <a:lumMod val="75000"/>
                </a:schemeClr>
              </a:solidFill>
              <a:latin typeface="Consolas"/>
              <a:ea typeface="+mn-ea"/>
              <a:cs typeface="+mn-cs"/>
            </a:rPr>
            <a:t>[“this”, “is”, “an”, “example”, “of”, “tokenization”]</a:t>
          </a:r>
        </a:p>
      </dsp:txBody>
      <dsp:txXfrm>
        <a:off x="74548" y="2955511"/>
        <a:ext cx="2144724" cy="2494422"/>
      </dsp:txXfrm>
    </dsp:sp>
    <dsp:sp modelId="{09ADE9CE-20B7-4A4E-BED6-D56E4ED1D855}">
      <dsp:nvSpPr>
        <dsp:cNvPr id="0" name=""/>
        <dsp:cNvSpPr/>
      </dsp:nvSpPr>
      <dsp:spPr>
        <a:xfrm>
          <a:off x="2970204" y="0"/>
          <a:ext cx="2070232" cy="539822"/>
        </a:xfrm>
        <a:prstGeom prst="roundRect">
          <a:avLst>
            <a:gd name="adj" fmla="val 10000"/>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92D050"/>
              </a:solidFill>
              <a:latin typeface="Consolas"/>
              <a:ea typeface="+mn-ea"/>
              <a:cs typeface="+mn-cs"/>
            </a:rPr>
            <a:t>Stop</a:t>
          </a:r>
          <a:r>
            <a:rPr lang="en-US" sz="2000" kern="1200" dirty="0"/>
            <a:t> </a:t>
          </a:r>
          <a:r>
            <a:rPr lang="en-US" sz="2000" b="1" kern="1200" dirty="0">
              <a:solidFill>
                <a:srgbClr val="92D050"/>
              </a:solidFill>
              <a:latin typeface="Consolas"/>
              <a:ea typeface="+mn-ea"/>
              <a:cs typeface="+mn-cs"/>
            </a:rPr>
            <a:t>Word Removal</a:t>
          </a:r>
        </a:p>
      </dsp:txBody>
      <dsp:txXfrm>
        <a:off x="2986015" y="15811"/>
        <a:ext cx="2038610" cy="508200"/>
      </dsp:txXfrm>
    </dsp:sp>
    <dsp:sp modelId="{C8CE6287-76AA-46C4-B478-0F9183DE6118}">
      <dsp:nvSpPr>
        <dsp:cNvPr id="0" name=""/>
        <dsp:cNvSpPr/>
      </dsp:nvSpPr>
      <dsp:spPr>
        <a:xfrm rot="5409251">
          <a:off x="983727" y="487607"/>
          <a:ext cx="244941" cy="230537"/>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7AA6D3E-BCE0-4C06-B101-080DA85DCB01}">
      <dsp:nvSpPr>
        <dsp:cNvPr id="0" name=""/>
        <dsp:cNvSpPr/>
      </dsp:nvSpPr>
      <dsp:spPr>
        <a:xfrm>
          <a:off x="2379318" y="811689"/>
          <a:ext cx="3244151" cy="1834674"/>
        </a:xfrm>
        <a:prstGeom prst="roundRect">
          <a:avLst>
            <a:gd name="adj" fmla="val 10000"/>
          </a:avLst>
        </a:prstGeom>
        <a:solidFill>
          <a:schemeClr val="bg1">
            <a:alpha val="9000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accent1">
                  <a:lumMod val="75000"/>
                </a:schemeClr>
              </a:solidFill>
              <a:latin typeface="Consolas"/>
              <a:ea typeface="+mn-ea"/>
              <a:cs typeface="+mn-cs"/>
            </a:rPr>
            <a:t>[“example”, “tokenization”]</a:t>
          </a:r>
        </a:p>
      </dsp:txBody>
      <dsp:txXfrm>
        <a:off x="2433054" y="865425"/>
        <a:ext cx="3136679" cy="1727202"/>
      </dsp:txXfrm>
    </dsp:sp>
    <dsp:sp modelId="{67971461-EE07-4B5E-A0C3-A166C6559682}">
      <dsp:nvSpPr>
        <dsp:cNvPr id="0" name=""/>
        <dsp:cNvSpPr/>
      </dsp:nvSpPr>
      <dsp:spPr>
        <a:xfrm>
          <a:off x="5902203" y="0"/>
          <a:ext cx="2000033" cy="610924"/>
        </a:xfrm>
        <a:prstGeom prst="roundRect">
          <a:avLst>
            <a:gd name="adj" fmla="val 10000"/>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92D050"/>
              </a:solidFill>
              <a:latin typeface="Consolas"/>
              <a:ea typeface="+mn-ea"/>
              <a:cs typeface="+mn-cs"/>
            </a:rPr>
            <a:t>Lemmatization</a:t>
          </a:r>
        </a:p>
      </dsp:txBody>
      <dsp:txXfrm>
        <a:off x="5920096" y="17893"/>
        <a:ext cx="1964247" cy="575138"/>
      </dsp:txXfrm>
    </dsp:sp>
    <dsp:sp modelId="{BF9CEF10-4726-4D20-AC2F-85DE706D0D00}">
      <dsp:nvSpPr>
        <dsp:cNvPr id="0" name=""/>
        <dsp:cNvSpPr/>
      </dsp:nvSpPr>
      <dsp:spPr>
        <a:xfrm rot="5431202">
          <a:off x="6503916" y="779780"/>
          <a:ext cx="698361" cy="329875"/>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1386769-D313-4B62-9BE9-A84DD636105E}">
      <dsp:nvSpPr>
        <dsp:cNvPr id="0" name=""/>
        <dsp:cNvSpPr/>
      </dsp:nvSpPr>
      <dsp:spPr>
        <a:xfrm>
          <a:off x="5943595" y="1271702"/>
          <a:ext cx="1879255" cy="2253597"/>
        </a:xfrm>
        <a:prstGeom prst="roundRect">
          <a:avLst>
            <a:gd name="adj" fmla="val 10000"/>
          </a:avLst>
        </a:prstGeom>
        <a:solidFill>
          <a:schemeClr val="bg1">
            <a:alpha val="9000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accent1">
                  <a:lumMod val="75000"/>
                </a:schemeClr>
              </a:solidFill>
              <a:latin typeface="Consolas"/>
              <a:ea typeface="+mn-ea"/>
              <a:cs typeface="+mn-cs"/>
            </a:rPr>
            <a:t>“Studying” “Studies” and “Student” </a:t>
          </a:r>
          <a:r>
            <a:rPr lang="en-US" sz="2400" b="1" kern="1200" dirty="0">
              <a:solidFill>
                <a:schemeClr val="accent1">
                  <a:lumMod val="75000"/>
                </a:schemeClr>
              </a:solidFill>
              <a:latin typeface="Consolas"/>
              <a:ea typeface="+mn-ea"/>
              <a:cs typeface="+mn-cs"/>
              <a:sym typeface="Wingdings" panose="05000000000000000000" pitchFamily="2" charset="2"/>
            </a:rPr>
            <a:t> “study” </a:t>
          </a:r>
          <a:endParaRPr lang="en-US" sz="2400" b="1" kern="1200" dirty="0">
            <a:solidFill>
              <a:schemeClr val="accent1">
                <a:lumMod val="75000"/>
              </a:schemeClr>
            </a:solidFill>
            <a:latin typeface="Consolas"/>
            <a:ea typeface="+mn-ea"/>
            <a:cs typeface="+mn-cs"/>
          </a:endParaRPr>
        </a:p>
      </dsp:txBody>
      <dsp:txXfrm>
        <a:off x="5998636" y="1326743"/>
        <a:ext cx="1769173" cy="2143515"/>
      </dsp:txXfrm>
    </dsp:sp>
    <dsp:sp modelId="{DA50ACFD-2722-4D29-B376-5CF3C8F3EB41}">
      <dsp:nvSpPr>
        <dsp:cNvPr id="0" name=""/>
        <dsp:cNvSpPr/>
      </dsp:nvSpPr>
      <dsp:spPr>
        <a:xfrm>
          <a:off x="8899732" y="0"/>
          <a:ext cx="1412453" cy="647627"/>
        </a:xfrm>
        <a:prstGeom prst="roundRect">
          <a:avLst>
            <a:gd name="adj" fmla="val 10000"/>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92D050"/>
              </a:solidFill>
              <a:latin typeface="Consolas"/>
              <a:ea typeface="+mn-ea"/>
              <a:cs typeface="+mn-cs"/>
            </a:rPr>
            <a:t>Creating n-grams</a:t>
          </a:r>
        </a:p>
      </dsp:txBody>
      <dsp:txXfrm>
        <a:off x="8918700" y="18968"/>
        <a:ext cx="1374517" cy="609691"/>
      </dsp:txXfrm>
    </dsp:sp>
    <dsp:sp modelId="{E31C91BC-3A8F-4AC7-8DBF-330AFF31351C}">
      <dsp:nvSpPr>
        <dsp:cNvPr id="0" name=""/>
        <dsp:cNvSpPr/>
      </dsp:nvSpPr>
      <dsp:spPr>
        <a:xfrm rot="5456013">
          <a:off x="9476197" y="673992"/>
          <a:ext cx="244441" cy="225248"/>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C28A259-E8AB-491C-9FF1-41516FA5BC71}">
      <dsp:nvSpPr>
        <dsp:cNvPr id="0" name=""/>
        <dsp:cNvSpPr/>
      </dsp:nvSpPr>
      <dsp:spPr>
        <a:xfrm>
          <a:off x="8063807" y="925605"/>
          <a:ext cx="2987889" cy="4713194"/>
        </a:xfrm>
        <a:prstGeom prst="roundRect">
          <a:avLst>
            <a:gd name="adj" fmla="val 10000"/>
          </a:avLst>
        </a:prstGeom>
        <a:solidFill>
          <a:schemeClr val="bg1">
            <a:alpha val="9000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accent1">
                  <a:lumMod val="75000"/>
                </a:schemeClr>
              </a:solidFill>
              <a:latin typeface="+mj-lt"/>
            </a:rPr>
            <a:t>“The patterns of neural activity in a cat’s brain are</a:t>
          </a:r>
          <a:r>
            <a:rPr lang="en-US" sz="1600" b="1" i="0" kern="1200" dirty="0">
              <a:latin typeface="+mj-lt"/>
            </a:rPr>
            <a:t> </a:t>
          </a:r>
          <a:r>
            <a:rPr lang="en-US" sz="1600" b="1" kern="1200" dirty="0">
              <a:solidFill>
                <a:srgbClr val="92D050">
                  <a:lumMod val="75000"/>
                </a:srgbClr>
              </a:solidFill>
              <a:latin typeface="+mj-lt"/>
              <a:ea typeface="+mn-ea"/>
              <a:cs typeface="+mn-cs"/>
            </a:rPr>
            <a:t>just a series of random meows, purrs, and haphazard attempts at knocking things off shelves.“</a:t>
          </a:r>
        </a:p>
        <a:p>
          <a:pPr marL="0" lvl="0" indent="0" algn="ctr" defTabSz="711200">
            <a:lnSpc>
              <a:spcPct val="90000"/>
            </a:lnSpc>
            <a:spcBef>
              <a:spcPct val="0"/>
            </a:spcBef>
            <a:spcAft>
              <a:spcPct val="35000"/>
            </a:spcAft>
            <a:buNone/>
          </a:pPr>
          <a:endParaRPr lang="en-US" sz="1600" b="1" kern="1200" dirty="0">
            <a:solidFill>
              <a:srgbClr val="92D050">
                <a:lumMod val="75000"/>
              </a:srgbClr>
            </a:solidFill>
            <a:latin typeface="+mj-lt"/>
            <a:ea typeface="+mn-ea"/>
            <a:cs typeface="+mn-cs"/>
          </a:endParaRPr>
        </a:p>
        <a:p>
          <a:pPr marL="0" lvl="0" indent="0" algn="ctr" defTabSz="711200">
            <a:lnSpc>
              <a:spcPct val="90000"/>
            </a:lnSpc>
            <a:spcBef>
              <a:spcPct val="0"/>
            </a:spcBef>
            <a:spcAft>
              <a:spcPct val="35000"/>
            </a:spcAft>
            <a:buNone/>
          </a:pPr>
          <a:r>
            <a:rPr lang="en-US" sz="1600" b="1" kern="1200" dirty="0">
              <a:solidFill>
                <a:schemeClr val="accent1">
                  <a:lumMod val="75000"/>
                </a:schemeClr>
              </a:solidFill>
              <a:latin typeface="+mj-lt"/>
            </a:rPr>
            <a:t>“A simple neural network consists of an input layer, a hidden layer, and an output layer.” </a:t>
          </a:r>
        </a:p>
        <a:p>
          <a:pPr marL="0" lvl="0" indent="0" algn="ctr" defTabSz="711200">
            <a:lnSpc>
              <a:spcPct val="90000"/>
            </a:lnSpc>
            <a:spcBef>
              <a:spcPct val="0"/>
            </a:spcBef>
            <a:spcAft>
              <a:spcPct val="35000"/>
            </a:spcAft>
            <a:buNone/>
          </a:pPr>
          <a:endParaRPr lang="en-US" sz="1600" b="1" kern="1200" dirty="0">
            <a:solidFill>
              <a:schemeClr val="accent1">
                <a:lumMod val="75000"/>
              </a:schemeClr>
            </a:solidFill>
            <a:latin typeface="+mj-lt"/>
          </a:endParaRPr>
        </a:p>
        <a:p>
          <a:pPr marL="0" lvl="0" indent="0" algn="ctr" defTabSz="711200">
            <a:lnSpc>
              <a:spcPct val="90000"/>
            </a:lnSpc>
            <a:spcBef>
              <a:spcPct val="0"/>
            </a:spcBef>
            <a:spcAft>
              <a:spcPct val="35000"/>
            </a:spcAft>
            <a:buNone/>
          </a:pPr>
          <a:r>
            <a:rPr lang="en-US" sz="1600" b="1" kern="1200" dirty="0">
              <a:solidFill>
                <a:schemeClr val="accent1">
                  <a:lumMod val="75000"/>
                </a:schemeClr>
              </a:solidFill>
              <a:latin typeface="+mj-lt"/>
            </a:rPr>
            <a:t>“neural” in sentence1 != “neural” in sentence2</a:t>
          </a:r>
        </a:p>
        <a:p>
          <a:pPr marL="0" lvl="0" indent="0" algn="ctr" defTabSz="711200">
            <a:lnSpc>
              <a:spcPct val="90000"/>
            </a:lnSpc>
            <a:spcBef>
              <a:spcPct val="0"/>
            </a:spcBef>
            <a:spcAft>
              <a:spcPct val="35000"/>
            </a:spcAft>
            <a:buNone/>
          </a:pPr>
          <a:r>
            <a:rPr lang="en-US" sz="1600" b="1" kern="1200" dirty="0">
              <a:solidFill>
                <a:schemeClr val="accent1">
                  <a:lumMod val="75000"/>
                </a:schemeClr>
              </a:solidFill>
              <a:latin typeface="+mj-lt"/>
            </a:rPr>
            <a:t>Context and meaning are lost when ‘neural’ is considered independently of ‘network’</a:t>
          </a:r>
        </a:p>
      </dsp:txBody>
      <dsp:txXfrm>
        <a:off x="8151319" y="1013117"/>
        <a:ext cx="2812865" cy="453817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4/5/2023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4/5/2023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12</a:t>
            </a:fld>
            <a:endParaRPr lang="en-US"/>
          </a:p>
        </p:txBody>
      </p:sp>
    </p:spTree>
    <p:extLst>
      <p:ext uri="{BB962C8B-B14F-4D97-AF65-F5344CB8AC3E}">
        <p14:creationId xmlns:p14="http://schemas.microsoft.com/office/powerpoint/2010/main" val="2099193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21</a:t>
            </a:fld>
            <a:endParaRPr lang="en-US"/>
          </a:p>
        </p:txBody>
      </p:sp>
    </p:spTree>
    <p:extLst>
      <p:ext uri="{BB962C8B-B14F-4D97-AF65-F5344CB8AC3E}">
        <p14:creationId xmlns:p14="http://schemas.microsoft.com/office/powerpoint/2010/main" val="3371280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4/5/2023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4/5/2023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4/5/2023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4/5/2023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4/5/2023</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4/5/2023</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4/5/2023</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4/5/2023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4/5/2023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4/5/2023</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076575"/>
            <a:ext cx="10058400" cy="2514600"/>
          </a:xfrm>
        </p:spPr>
        <p:txBody>
          <a:bodyPr>
            <a:normAutofit fontScale="90000"/>
          </a:bodyPr>
          <a:lstStyle/>
          <a:p>
            <a:r>
              <a:rPr lang="en-US" dirty="0"/>
              <a:t>Topic Modeling: Can an ML model guess what a document is about? Canada’s Next Topic Model</a:t>
            </a:r>
            <a:endParaRPr dirty="0"/>
          </a:p>
        </p:txBody>
      </p:sp>
      <p:sp>
        <p:nvSpPr>
          <p:cNvPr id="3" name="Subtitle 2"/>
          <p:cNvSpPr>
            <a:spLocks noGrp="1"/>
          </p:cNvSpPr>
          <p:nvPr>
            <p:ph type="subTitle" idx="1"/>
          </p:nvPr>
        </p:nvSpPr>
        <p:spPr>
          <a:xfrm>
            <a:off x="7467600" y="5257800"/>
            <a:ext cx="4876800" cy="685800"/>
          </a:xfrm>
        </p:spPr>
        <p:txBody>
          <a:bodyPr/>
          <a:lstStyle/>
          <a:p>
            <a:r>
              <a:rPr lang="en-US" i="1" dirty="0"/>
              <a:t>Made with your Laziness in Mind</a:t>
            </a:r>
            <a:endParaRPr i="1" dirty="0"/>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FFC03D-B38D-8E8C-1920-4408471FD8CB}"/>
              </a:ext>
            </a:extLst>
          </p:cNvPr>
          <p:cNvSpPr txBox="1">
            <a:spLocks/>
          </p:cNvSpPr>
          <p:nvPr/>
        </p:nvSpPr>
        <p:spPr>
          <a:xfrm>
            <a:off x="3124199" y="182382"/>
            <a:ext cx="5943600" cy="67081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r>
              <a:rPr lang="en-US" sz="4800" b="1" dirty="0"/>
              <a:t>The Dataset:</a:t>
            </a:r>
          </a:p>
        </p:txBody>
      </p:sp>
      <p:sp>
        <p:nvSpPr>
          <p:cNvPr id="5" name="TextBox 4">
            <a:extLst>
              <a:ext uri="{FF2B5EF4-FFF2-40B4-BE49-F238E27FC236}">
                <a16:creationId xmlns:a16="http://schemas.microsoft.com/office/drawing/2014/main" id="{09C089B9-377B-7C99-957E-B46C67F9F39F}"/>
              </a:ext>
            </a:extLst>
          </p:cNvPr>
          <p:cNvSpPr txBox="1"/>
          <p:nvPr/>
        </p:nvSpPr>
        <p:spPr>
          <a:xfrm>
            <a:off x="1353250" y="749387"/>
            <a:ext cx="9715500" cy="1938992"/>
          </a:xfrm>
          <a:prstGeom prst="rect">
            <a:avLst/>
          </a:prstGeom>
          <a:noFill/>
        </p:spPr>
        <p:txBody>
          <a:bodyPr wrap="square">
            <a:spAutoFit/>
          </a:bodyPr>
          <a:lstStyle/>
          <a:p>
            <a:r>
              <a:rPr lang="en-US" sz="2000" dirty="0">
                <a:solidFill>
                  <a:schemeClr val="accent1"/>
                </a:solidFill>
                <a:latin typeface="+mj-lt"/>
              </a:rPr>
              <a:t>The dataset includes 9,680 research papers collected between 1987 to 2019 from the Neural Information Processing Systems (NeurIPS) conferences. They are held every December and consist of talks and workshops that discuss machine learning, artificial intelligence, statistics, computational neuroscience… </a:t>
            </a:r>
          </a:p>
          <a:p>
            <a:endParaRPr lang="en-US" sz="2000" dirty="0">
              <a:solidFill>
                <a:schemeClr val="accent1"/>
              </a:solidFill>
              <a:latin typeface="+mj-lt"/>
            </a:endParaRPr>
          </a:p>
        </p:txBody>
      </p:sp>
      <p:pic>
        <p:nvPicPr>
          <p:cNvPr id="8" name="Picture 7">
            <a:extLst>
              <a:ext uri="{FF2B5EF4-FFF2-40B4-BE49-F238E27FC236}">
                <a16:creationId xmlns:a16="http://schemas.microsoft.com/office/drawing/2014/main" id="{7BD03B84-0E07-1EB0-6211-FC40EFC5DF73}"/>
              </a:ext>
            </a:extLst>
          </p:cNvPr>
          <p:cNvPicPr>
            <a:picLocks noChangeAspect="1"/>
          </p:cNvPicPr>
          <p:nvPr/>
        </p:nvPicPr>
        <p:blipFill rotWithShape="1">
          <a:blip r:embed="rId2">
            <a:extLst>
              <a:ext uri="{28A0092B-C50C-407E-A947-70E740481C1C}">
                <a14:useLocalDpi xmlns:a14="http://schemas.microsoft.com/office/drawing/2010/main" val="0"/>
              </a:ext>
            </a:extLst>
          </a:blip>
          <a:srcRect r="3030"/>
          <a:stretch/>
        </p:blipFill>
        <p:spPr>
          <a:xfrm>
            <a:off x="1943099" y="2455768"/>
            <a:ext cx="8305801" cy="369663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E4CEE80-5FF7-F8B6-7152-6C0E49795CF5}"/>
              </a:ext>
            </a:extLst>
          </p:cNvPr>
          <p:cNvSpPr txBox="1"/>
          <p:nvPr/>
        </p:nvSpPr>
        <p:spPr>
          <a:xfrm>
            <a:off x="2362200" y="6213953"/>
            <a:ext cx="9417571" cy="461665"/>
          </a:xfrm>
          <a:prstGeom prst="rect">
            <a:avLst/>
          </a:prstGeom>
          <a:noFill/>
        </p:spPr>
        <p:txBody>
          <a:bodyPr wrap="square" rtlCol="0">
            <a:spAutoFit/>
          </a:bodyPr>
          <a:lstStyle/>
          <a:p>
            <a:r>
              <a:rPr lang="en-US" sz="2400" dirty="0">
                <a:solidFill>
                  <a:schemeClr val="accent1"/>
                </a:solidFill>
                <a:latin typeface="+mj-lt"/>
              </a:rPr>
              <a:t>The dataset after some </a:t>
            </a:r>
            <a:r>
              <a:rPr lang="en-US" sz="2400" b="1" i="1" dirty="0">
                <a:solidFill>
                  <a:schemeClr val="accent1"/>
                </a:solidFill>
                <a:latin typeface="+mj-lt"/>
              </a:rPr>
              <a:t>pandas.read_csv </a:t>
            </a:r>
            <a:r>
              <a:rPr lang="en-US" sz="2400" dirty="0">
                <a:solidFill>
                  <a:schemeClr val="accent1"/>
                </a:solidFill>
                <a:latin typeface="+mj-lt"/>
              </a:rPr>
              <a:t>magic</a:t>
            </a:r>
          </a:p>
        </p:txBody>
      </p:sp>
    </p:spTree>
    <p:extLst>
      <p:ext uri="{BB962C8B-B14F-4D97-AF65-F5344CB8AC3E}">
        <p14:creationId xmlns:p14="http://schemas.microsoft.com/office/powerpoint/2010/main" val="215988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3-04-01 at 11.24.54">
            <a:hlinkClick r:id="" action="ppaction://media"/>
            <a:extLst>
              <a:ext uri="{FF2B5EF4-FFF2-40B4-BE49-F238E27FC236}">
                <a16:creationId xmlns:a16="http://schemas.microsoft.com/office/drawing/2014/main" id="{C9142F81-D9B9-1DB6-4F93-2A30B67528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403" y="718810"/>
            <a:ext cx="12052498" cy="4996190"/>
          </a:xfrm>
          <a:prstGeom prst="rect">
            <a:avLst/>
          </a:prstGeom>
          <a:ln>
            <a:noFill/>
          </a:ln>
          <a:effectLst>
            <a:softEdge rad="112500"/>
          </a:effectLst>
        </p:spPr>
      </p:pic>
      <p:sp>
        <p:nvSpPr>
          <p:cNvPr id="5" name="TextBox 4">
            <a:extLst>
              <a:ext uri="{FF2B5EF4-FFF2-40B4-BE49-F238E27FC236}">
                <a16:creationId xmlns:a16="http://schemas.microsoft.com/office/drawing/2014/main" id="{532763E0-0BDB-AEC9-1F77-0C43891F99D2}"/>
              </a:ext>
            </a:extLst>
          </p:cNvPr>
          <p:cNvSpPr txBox="1"/>
          <p:nvPr/>
        </p:nvSpPr>
        <p:spPr>
          <a:xfrm>
            <a:off x="139501" y="6328003"/>
            <a:ext cx="11963400" cy="523220"/>
          </a:xfrm>
          <a:prstGeom prst="rect">
            <a:avLst/>
          </a:prstGeom>
          <a:noFill/>
        </p:spPr>
        <p:txBody>
          <a:bodyPr wrap="square" rtlCol="0">
            <a:spAutoFit/>
          </a:bodyPr>
          <a:lstStyle/>
          <a:p>
            <a:pPr algn="ctr"/>
            <a:r>
              <a:rPr lang="en-US" sz="2800" dirty="0">
                <a:solidFill>
                  <a:schemeClr val="accent1"/>
                </a:solidFill>
                <a:latin typeface="+mj-lt"/>
              </a:rPr>
              <a:t>Quite a lot of McGill professors published in NeurIPS!</a:t>
            </a:r>
          </a:p>
        </p:txBody>
      </p:sp>
      <p:sp>
        <p:nvSpPr>
          <p:cNvPr id="10" name="TextBox 9">
            <a:extLst>
              <a:ext uri="{FF2B5EF4-FFF2-40B4-BE49-F238E27FC236}">
                <a16:creationId xmlns:a16="http://schemas.microsoft.com/office/drawing/2014/main" id="{072086DB-0A68-6640-7419-0A5E9AE03D5F}"/>
              </a:ext>
            </a:extLst>
          </p:cNvPr>
          <p:cNvSpPr txBox="1"/>
          <p:nvPr/>
        </p:nvSpPr>
        <p:spPr>
          <a:xfrm>
            <a:off x="2196901" y="-50631"/>
            <a:ext cx="7848600" cy="769441"/>
          </a:xfrm>
          <a:prstGeom prst="rect">
            <a:avLst/>
          </a:prstGeom>
          <a:noFill/>
        </p:spPr>
        <p:txBody>
          <a:bodyPr wrap="square" rtlCol="0">
            <a:spAutoFit/>
          </a:bodyPr>
          <a:lstStyle/>
          <a:p>
            <a:pPr algn="ctr"/>
            <a:r>
              <a:rPr lang="en-US" sz="4400" b="1" dirty="0">
                <a:solidFill>
                  <a:schemeClr val="accent1"/>
                </a:solidFill>
                <a:latin typeface="+mj-lt"/>
              </a:rPr>
              <a:t>Spot Your Prof</a:t>
            </a:r>
          </a:p>
        </p:txBody>
      </p:sp>
    </p:spTree>
    <p:extLst>
      <p:ext uri="{BB962C8B-B14F-4D97-AF65-F5344CB8AC3E}">
        <p14:creationId xmlns:p14="http://schemas.microsoft.com/office/powerpoint/2010/main" val="344443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9144000" cy="571500"/>
          </a:xfrm>
        </p:spPr>
        <p:txBody>
          <a:bodyPr>
            <a:normAutofit fontScale="90000"/>
          </a:bodyPr>
          <a:lstStyle/>
          <a:p>
            <a:pPr algn="ctr"/>
            <a:r>
              <a:rPr lang="en-US" sz="4400" dirty="0"/>
              <a:t>Preprocessing</a:t>
            </a:r>
            <a:r>
              <a:rPr lang="en-US" dirty="0"/>
              <a:t> </a:t>
            </a:r>
            <a:endParaRPr dirty="0"/>
          </a:p>
        </p:txBody>
      </p:sp>
      <p:graphicFrame>
        <p:nvGraphicFramePr>
          <p:cNvPr id="9" name="Content Placeholder 8" descr="Process list showing 4 titles with tasks  arranged one below the other and downward pointing arrows are used to indicate progression from title to task and from task to task. First title has 4 tasks, second title has 3, third has 2 and fourth has 2."/>
          <p:cNvGraphicFramePr>
            <a:graphicFrameLocks noGrp="1"/>
          </p:cNvGraphicFramePr>
          <p:nvPr>
            <p:ph idx="1"/>
            <p:extLst>
              <p:ext uri="{D42A27DB-BD31-4B8C-83A1-F6EECF244321}">
                <p14:modId xmlns:p14="http://schemas.microsoft.com/office/powerpoint/2010/main" val="1492207285"/>
              </p:ext>
            </p:extLst>
          </p:nvPr>
        </p:nvGraphicFramePr>
        <p:xfrm>
          <a:off x="533400" y="800100"/>
          <a:ext cx="111252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13ED28FA-76DA-EE3F-13B3-DBA15988B697}"/>
              </a:ext>
            </a:extLst>
          </p:cNvPr>
          <p:cNvPicPr>
            <a:picLocks noChangeAspect="1"/>
          </p:cNvPicPr>
          <p:nvPr/>
        </p:nvPicPr>
        <p:blipFill>
          <a:blip r:embed="rId8"/>
          <a:stretch>
            <a:fillRect/>
          </a:stretch>
        </p:blipFill>
        <p:spPr>
          <a:xfrm>
            <a:off x="4343400" y="1371600"/>
            <a:ext cx="329213" cy="304800"/>
          </a:xfrm>
          <a:prstGeom prst="rect">
            <a:avLst/>
          </a:prstGeom>
        </p:spPr>
      </p:pic>
    </p:spTree>
    <p:extLst>
      <p:ext uri="{BB962C8B-B14F-4D97-AF65-F5344CB8AC3E}">
        <p14:creationId xmlns:p14="http://schemas.microsoft.com/office/powerpoint/2010/main" val="1153027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1EBD3F-09FC-015F-EFA8-E30A2FD15004}"/>
              </a:ext>
            </a:extLst>
          </p:cNvPr>
          <p:cNvSpPr>
            <a:spLocks noGrp="1"/>
          </p:cNvSpPr>
          <p:nvPr>
            <p:ph idx="1"/>
          </p:nvPr>
        </p:nvSpPr>
        <p:spPr>
          <a:xfrm>
            <a:off x="2095500" y="228600"/>
            <a:ext cx="8001000" cy="609600"/>
          </a:xfrm>
        </p:spPr>
        <p:txBody>
          <a:bodyPr>
            <a:normAutofit lnSpcReduction="10000"/>
          </a:bodyPr>
          <a:lstStyle/>
          <a:p>
            <a:pPr marL="0" indent="0" algn="ctr">
              <a:buNone/>
            </a:pPr>
            <a:r>
              <a:rPr lang="en-US" sz="4000" b="1" dirty="0">
                <a:solidFill>
                  <a:schemeClr val="accent1"/>
                </a:solidFill>
                <a:latin typeface="+mj-lt"/>
              </a:rPr>
              <a:t>Bag-of-Words Representation</a:t>
            </a:r>
          </a:p>
        </p:txBody>
      </p:sp>
      <p:sp>
        <p:nvSpPr>
          <p:cNvPr id="4" name="Text Placeholder 3">
            <a:extLst>
              <a:ext uri="{FF2B5EF4-FFF2-40B4-BE49-F238E27FC236}">
                <a16:creationId xmlns:a16="http://schemas.microsoft.com/office/drawing/2014/main" id="{E3B1DAD6-912C-B332-D74E-8619D6603C65}"/>
              </a:ext>
            </a:extLst>
          </p:cNvPr>
          <p:cNvSpPr>
            <a:spLocks noGrp="1"/>
          </p:cNvSpPr>
          <p:nvPr>
            <p:ph type="body" sz="half" idx="2"/>
          </p:nvPr>
        </p:nvSpPr>
        <p:spPr>
          <a:xfrm>
            <a:off x="990599" y="838200"/>
            <a:ext cx="10896601" cy="2552700"/>
          </a:xfrm>
        </p:spPr>
        <p:txBody>
          <a:bodyPr>
            <a:normAutofit/>
          </a:bodyPr>
          <a:lstStyle/>
          <a:p>
            <a:pPr marL="457200" indent="-457200">
              <a:buFont typeface="Arial" panose="020B0604020202020204" pitchFamily="34" charset="0"/>
              <a:buChar char="•"/>
            </a:pPr>
            <a:r>
              <a:rPr lang="en-US" sz="2800" dirty="0">
                <a:solidFill>
                  <a:schemeClr val="accent1"/>
                </a:solidFill>
                <a:latin typeface="+mj-lt"/>
              </a:rPr>
              <a:t>Order of words in text does not matter</a:t>
            </a:r>
          </a:p>
          <a:p>
            <a:pPr marL="457200" indent="-457200">
              <a:buFont typeface="Arial" panose="020B0604020202020204" pitchFamily="34" charset="0"/>
              <a:buChar char="•"/>
            </a:pPr>
            <a:r>
              <a:rPr lang="en-US" sz="2800" dirty="0">
                <a:solidFill>
                  <a:schemeClr val="accent1"/>
                </a:solidFill>
                <a:latin typeface="+mj-lt"/>
              </a:rPr>
              <a:t>Each word in the entire corpus vocabulary is assigned a unique integer id </a:t>
            </a:r>
          </a:p>
          <a:p>
            <a:pPr marL="457200" indent="-457200">
              <a:buFont typeface="Arial" panose="020B0604020202020204" pitchFamily="34" charset="0"/>
              <a:buChar char="•"/>
            </a:pPr>
            <a:r>
              <a:rPr lang="en-US" sz="2800" dirty="0">
                <a:solidFill>
                  <a:schemeClr val="accent1"/>
                </a:solidFill>
                <a:latin typeface="+mj-lt"/>
              </a:rPr>
              <a:t>Its frequency in the document is computed and stored like so:</a:t>
            </a:r>
          </a:p>
          <a:p>
            <a:pPr marL="457200" indent="-457200">
              <a:buFont typeface="Arial" panose="020B0604020202020204" pitchFamily="34" charset="0"/>
              <a:buChar char="•"/>
            </a:pPr>
            <a:endParaRPr lang="en-US" sz="2800" b="1" dirty="0">
              <a:solidFill>
                <a:srgbClr val="92D050">
                  <a:lumMod val="75000"/>
                </a:srgbClr>
              </a:solidFill>
              <a:latin typeface="Consolas"/>
            </a:endParaRPr>
          </a:p>
          <a:p>
            <a:endParaRPr lang="en-US" sz="2800" b="1" dirty="0">
              <a:solidFill>
                <a:srgbClr val="92D050">
                  <a:lumMod val="75000"/>
                </a:srgbClr>
              </a:solidFill>
              <a:latin typeface="Consolas"/>
            </a:endParaRPr>
          </a:p>
          <a:p>
            <a:pPr marL="457200" indent="-457200">
              <a:buFont typeface="Arial" panose="020B0604020202020204" pitchFamily="34" charset="0"/>
              <a:buChar char="•"/>
            </a:pPr>
            <a:endParaRPr lang="en-US" sz="2800" b="1" dirty="0">
              <a:solidFill>
                <a:srgbClr val="92D050">
                  <a:lumMod val="75000"/>
                </a:srgbClr>
              </a:solidFill>
              <a:latin typeface="Consolas"/>
            </a:endParaRPr>
          </a:p>
        </p:txBody>
      </p:sp>
      <p:sp>
        <p:nvSpPr>
          <p:cNvPr id="8" name="TextBox 7">
            <a:extLst>
              <a:ext uri="{FF2B5EF4-FFF2-40B4-BE49-F238E27FC236}">
                <a16:creationId xmlns:a16="http://schemas.microsoft.com/office/drawing/2014/main" id="{F70DB770-90A6-E81D-DE72-C451A41E91D6}"/>
              </a:ext>
            </a:extLst>
          </p:cNvPr>
          <p:cNvSpPr txBox="1"/>
          <p:nvPr/>
        </p:nvSpPr>
        <p:spPr>
          <a:xfrm>
            <a:off x="342900" y="3467100"/>
            <a:ext cx="3733800" cy="1676400"/>
          </a:xfrm>
          <a:prstGeom prst="rect">
            <a:avLst/>
          </a:prstGeom>
          <a:noFill/>
        </p:spPr>
        <p:txBody>
          <a:bodyPr wrap="square" rtlCol="0">
            <a:spAutoFit/>
          </a:bodyPr>
          <a:lstStyle/>
          <a:p>
            <a:endParaRPr lang="en-US" dirty="0"/>
          </a:p>
        </p:txBody>
      </p:sp>
      <p:pic>
        <p:nvPicPr>
          <p:cNvPr id="9" name="Picture 8">
            <a:extLst>
              <a:ext uri="{FF2B5EF4-FFF2-40B4-BE49-F238E27FC236}">
                <a16:creationId xmlns:a16="http://schemas.microsoft.com/office/drawing/2014/main" id="{14B1E7E6-5F0A-F479-DDFE-E7152DBE1904}"/>
              </a:ext>
            </a:extLst>
          </p:cNvPr>
          <p:cNvPicPr>
            <a:picLocks noChangeAspect="1"/>
          </p:cNvPicPr>
          <p:nvPr/>
        </p:nvPicPr>
        <p:blipFill rotWithShape="1">
          <a:blip r:embed="rId2"/>
          <a:srcRect t="2631"/>
          <a:stretch/>
        </p:blipFill>
        <p:spPr>
          <a:xfrm>
            <a:off x="161925" y="3200400"/>
            <a:ext cx="11868150" cy="25527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14968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767F-7E64-5F32-DE91-342131ADF0E9}"/>
              </a:ext>
            </a:extLst>
          </p:cNvPr>
          <p:cNvSpPr>
            <a:spLocks noGrp="1"/>
          </p:cNvSpPr>
          <p:nvPr>
            <p:ph type="title"/>
          </p:nvPr>
        </p:nvSpPr>
        <p:spPr>
          <a:xfrm>
            <a:off x="3305175" y="0"/>
            <a:ext cx="5581650" cy="1447800"/>
          </a:xfrm>
        </p:spPr>
        <p:txBody>
          <a:bodyPr>
            <a:normAutofit/>
          </a:bodyPr>
          <a:lstStyle/>
          <a:p>
            <a:pPr algn="ctr"/>
            <a:r>
              <a:rPr lang="en-US" sz="4400" b="1" dirty="0">
                <a:solidFill>
                  <a:schemeClr val="accent1"/>
                </a:solidFill>
                <a:latin typeface="+mj-lt"/>
                <a:ea typeface="+mj-ea"/>
                <a:cs typeface="+mj-cs"/>
              </a:rPr>
              <a:t>Train-Test Split</a:t>
            </a:r>
            <a:br>
              <a:rPr lang="en-US" sz="4400" b="1" dirty="0">
                <a:solidFill>
                  <a:schemeClr val="accent1"/>
                </a:solidFill>
                <a:latin typeface="+mj-lt"/>
                <a:ea typeface="+mj-ea"/>
                <a:cs typeface="+mj-cs"/>
              </a:rPr>
            </a:br>
            <a:endParaRPr lang="en-US" sz="4000" dirty="0"/>
          </a:p>
        </p:txBody>
      </p:sp>
      <p:sp>
        <p:nvSpPr>
          <p:cNvPr id="4" name="Text Placeholder 3">
            <a:extLst>
              <a:ext uri="{FF2B5EF4-FFF2-40B4-BE49-F238E27FC236}">
                <a16:creationId xmlns:a16="http://schemas.microsoft.com/office/drawing/2014/main" id="{BF5CA236-AE80-6326-FBC0-992219D22F7C}"/>
              </a:ext>
            </a:extLst>
          </p:cNvPr>
          <p:cNvSpPr>
            <a:spLocks noGrp="1"/>
          </p:cNvSpPr>
          <p:nvPr>
            <p:ph type="body" sz="half" idx="2"/>
          </p:nvPr>
        </p:nvSpPr>
        <p:spPr>
          <a:xfrm>
            <a:off x="1924050" y="876300"/>
            <a:ext cx="8343900" cy="5105400"/>
          </a:xfrm>
        </p:spPr>
        <p:txBody>
          <a:bodyPr>
            <a:noAutofit/>
          </a:bodyPr>
          <a:lstStyle/>
          <a:p>
            <a:pPr algn="ctr"/>
            <a:r>
              <a:rPr lang="en-US" sz="4000" dirty="0">
                <a:solidFill>
                  <a:schemeClr val="accent1"/>
                </a:solidFill>
                <a:latin typeface="+mj-lt"/>
              </a:rPr>
              <a:t>Dataset was split into 80% training and 20% testing to give the model as robust a training set as possible for it to learn the underlying topics while setting aside some documents to help evaluate its performance on unseen data. </a:t>
            </a:r>
          </a:p>
        </p:txBody>
      </p:sp>
    </p:spTree>
    <p:extLst>
      <p:ext uri="{BB962C8B-B14F-4D97-AF65-F5344CB8AC3E}">
        <p14:creationId xmlns:p14="http://schemas.microsoft.com/office/powerpoint/2010/main" val="1235216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CEE32-5EDD-7825-706F-BC190DFE2C81}"/>
              </a:ext>
            </a:extLst>
          </p:cNvPr>
          <p:cNvSpPr>
            <a:spLocks noGrp="1"/>
          </p:cNvSpPr>
          <p:nvPr>
            <p:ph type="title"/>
          </p:nvPr>
        </p:nvSpPr>
        <p:spPr>
          <a:xfrm>
            <a:off x="2724178" y="152400"/>
            <a:ext cx="8039081" cy="685800"/>
          </a:xfrm>
        </p:spPr>
        <p:txBody>
          <a:bodyPr>
            <a:noAutofit/>
          </a:bodyPr>
          <a:lstStyle/>
          <a:p>
            <a:r>
              <a:rPr lang="en-US" sz="4400" dirty="0"/>
              <a:t>Building the LDA Model</a:t>
            </a:r>
          </a:p>
        </p:txBody>
      </p:sp>
      <p:pic>
        <p:nvPicPr>
          <p:cNvPr id="6" name="Picture 5">
            <a:extLst>
              <a:ext uri="{FF2B5EF4-FFF2-40B4-BE49-F238E27FC236}">
                <a16:creationId xmlns:a16="http://schemas.microsoft.com/office/drawing/2014/main" id="{2F87EE8B-0A4F-14B5-142F-59424E1C2776}"/>
              </a:ext>
            </a:extLst>
          </p:cNvPr>
          <p:cNvPicPr>
            <a:picLocks noChangeAspect="1"/>
          </p:cNvPicPr>
          <p:nvPr/>
        </p:nvPicPr>
        <p:blipFill>
          <a:blip r:embed="rId2"/>
          <a:stretch>
            <a:fillRect/>
          </a:stretch>
        </p:blipFill>
        <p:spPr>
          <a:xfrm>
            <a:off x="539014" y="784912"/>
            <a:ext cx="11113971" cy="1188823"/>
          </a:xfrm>
          <a:prstGeom prst="rect">
            <a:avLst/>
          </a:prstGeom>
        </p:spPr>
      </p:pic>
      <p:pic>
        <p:nvPicPr>
          <p:cNvPr id="7" name="Picture 6">
            <a:extLst>
              <a:ext uri="{FF2B5EF4-FFF2-40B4-BE49-F238E27FC236}">
                <a16:creationId xmlns:a16="http://schemas.microsoft.com/office/drawing/2014/main" id="{4AFF44D9-12D4-CD24-B796-EF0B2D9FD134}"/>
              </a:ext>
            </a:extLst>
          </p:cNvPr>
          <p:cNvPicPr>
            <a:picLocks noChangeAspect="1"/>
          </p:cNvPicPr>
          <p:nvPr/>
        </p:nvPicPr>
        <p:blipFill>
          <a:blip r:embed="rId3"/>
          <a:stretch>
            <a:fillRect/>
          </a:stretch>
        </p:blipFill>
        <p:spPr>
          <a:xfrm>
            <a:off x="2362200" y="2133600"/>
            <a:ext cx="2499873" cy="4424362"/>
          </a:xfrm>
          <a:prstGeom prst="rect">
            <a:avLst/>
          </a:prstGeom>
        </p:spPr>
      </p:pic>
      <p:pic>
        <p:nvPicPr>
          <p:cNvPr id="4" name="Picture 3">
            <a:extLst>
              <a:ext uri="{FF2B5EF4-FFF2-40B4-BE49-F238E27FC236}">
                <a16:creationId xmlns:a16="http://schemas.microsoft.com/office/drawing/2014/main" id="{9E3571B9-891D-56BF-DC4C-D4F80940DF4E}"/>
              </a:ext>
            </a:extLst>
          </p:cNvPr>
          <p:cNvPicPr>
            <a:picLocks noChangeAspect="1"/>
          </p:cNvPicPr>
          <p:nvPr/>
        </p:nvPicPr>
        <p:blipFill>
          <a:blip r:embed="rId4"/>
          <a:stretch>
            <a:fillRect/>
          </a:stretch>
        </p:blipFill>
        <p:spPr>
          <a:xfrm>
            <a:off x="6684641" y="2027023"/>
            <a:ext cx="4432066" cy="4738687"/>
          </a:xfrm>
          <a:prstGeom prst="rect">
            <a:avLst/>
          </a:prstGeom>
        </p:spPr>
      </p:pic>
    </p:spTree>
    <p:extLst>
      <p:ext uri="{BB962C8B-B14F-4D97-AF65-F5344CB8AC3E}">
        <p14:creationId xmlns:p14="http://schemas.microsoft.com/office/powerpoint/2010/main" val="3951316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5498A1-ACFC-3063-1CCF-99B9A4935132}"/>
              </a:ext>
            </a:extLst>
          </p:cNvPr>
          <p:cNvSpPr>
            <a:spLocks noGrp="1"/>
          </p:cNvSpPr>
          <p:nvPr>
            <p:ph idx="1"/>
          </p:nvPr>
        </p:nvSpPr>
        <p:spPr>
          <a:xfrm>
            <a:off x="2171700" y="126742"/>
            <a:ext cx="7848600" cy="685800"/>
          </a:xfrm>
        </p:spPr>
        <p:txBody>
          <a:bodyPr>
            <a:noAutofit/>
          </a:bodyPr>
          <a:lstStyle/>
          <a:p>
            <a:pPr marL="0" indent="0" algn="ctr">
              <a:buNone/>
            </a:pPr>
            <a:r>
              <a:rPr lang="en-US" sz="4400" b="1" dirty="0">
                <a:solidFill>
                  <a:schemeClr val="accent1"/>
                </a:solidFill>
                <a:latin typeface="+mj-lt"/>
                <a:ea typeface="+mj-ea"/>
                <a:cs typeface="+mj-cs"/>
              </a:rPr>
              <a:t>Evaluating the LDA Model</a:t>
            </a:r>
          </a:p>
        </p:txBody>
      </p:sp>
      <p:sp>
        <p:nvSpPr>
          <p:cNvPr id="6" name="TextBox 5">
            <a:extLst>
              <a:ext uri="{FF2B5EF4-FFF2-40B4-BE49-F238E27FC236}">
                <a16:creationId xmlns:a16="http://schemas.microsoft.com/office/drawing/2014/main" id="{AA21F8F0-FFF7-01AF-85F1-026E772C4F63}"/>
              </a:ext>
            </a:extLst>
          </p:cNvPr>
          <p:cNvSpPr txBox="1"/>
          <p:nvPr/>
        </p:nvSpPr>
        <p:spPr>
          <a:xfrm>
            <a:off x="609600" y="1371600"/>
            <a:ext cx="11353800" cy="5016758"/>
          </a:xfrm>
          <a:prstGeom prst="rect">
            <a:avLst/>
          </a:prstGeom>
          <a:noFill/>
        </p:spPr>
        <p:txBody>
          <a:bodyPr wrap="square" rtlCol="0">
            <a:spAutoFit/>
          </a:bodyPr>
          <a:lstStyle/>
          <a:p>
            <a:pPr marL="571500" indent="-571500">
              <a:buFont typeface="Arial" panose="020B0604020202020204" pitchFamily="34" charset="0"/>
              <a:buChar char="•"/>
            </a:pPr>
            <a:r>
              <a:rPr lang="en-US" sz="8000" dirty="0">
                <a:solidFill>
                  <a:srgbClr val="FF0000"/>
                </a:solidFill>
              </a:rPr>
              <a:t>Perplexity</a:t>
            </a:r>
          </a:p>
          <a:p>
            <a:pPr marL="571500" indent="-571500">
              <a:buFont typeface="Arial" panose="020B0604020202020204" pitchFamily="34" charset="0"/>
              <a:buChar char="•"/>
            </a:pPr>
            <a:r>
              <a:rPr lang="en-US" sz="8000" dirty="0">
                <a:solidFill>
                  <a:srgbClr val="92D050"/>
                </a:solidFill>
              </a:rPr>
              <a:t>Coherence</a:t>
            </a:r>
          </a:p>
          <a:p>
            <a:pPr marL="571500" indent="-571500">
              <a:buFont typeface="Arial" panose="020B0604020202020204" pitchFamily="34" charset="0"/>
              <a:buChar char="•"/>
            </a:pPr>
            <a:r>
              <a:rPr lang="en-US" sz="8000" dirty="0">
                <a:solidFill>
                  <a:srgbClr val="92D050"/>
                </a:solidFill>
              </a:rPr>
              <a:t>Intertopic Distance Maps</a:t>
            </a:r>
          </a:p>
        </p:txBody>
      </p:sp>
    </p:spTree>
    <p:extLst>
      <p:ext uri="{BB962C8B-B14F-4D97-AF65-F5344CB8AC3E}">
        <p14:creationId xmlns:p14="http://schemas.microsoft.com/office/powerpoint/2010/main" val="1557213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49FD0-4DA2-DF95-EE28-6263D326BBC3}"/>
              </a:ext>
            </a:extLst>
          </p:cNvPr>
          <p:cNvSpPr>
            <a:spLocks noGrp="1"/>
          </p:cNvSpPr>
          <p:nvPr>
            <p:ph type="title"/>
          </p:nvPr>
        </p:nvSpPr>
        <p:spPr>
          <a:xfrm>
            <a:off x="3105546" y="152400"/>
            <a:ext cx="5980907" cy="762000"/>
          </a:xfrm>
        </p:spPr>
        <p:txBody>
          <a:bodyPr>
            <a:normAutofit fontScale="90000"/>
          </a:bodyPr>
          <a:lstStyle/>
          <a:p>
            <a:pPr algn="ctr"/>
            <a:r>
              <a:rPr lang="en-US" sz="5400" dirty="0"/>
              <a:t>Topic Coherence</a:t>
            </a:r>
          </a:p>
        </p:txBody>
      </p:sp>
      <p:sp>
        <p:nvSpPr>
          <p:cNvPr id="4" name="Text Placeholder 3">
            <a:extLst>
              <a:ext uri="{FF2B5EF4-FFF2-40B4-BE49-F238E27FC236}">
                <a16:creationId xmlns:a16="http://schemas.microsoft.com/office/drawing/2014/main" id="{6135F80A-C335-025F-1AEE-885AC2860CB8}"/>
              </a:ext>
            </a:extLst>
          </p:cNvPr>
          <p:cNvSpPr>
            <a:spLocks noGrp="1"/>
          </p:cNvSpPr>
          <p:nvPr>
            <p:ph type="body" sz="half" idx="2"/>
          </p:nvPr>
        </p:nvSpPr>
        <p:spPr>
          <a:xfrm>
            <a:off x="0" y="1143000"/>
            <a:ext cx="12039600" cy="5029200"/>
          </a:xfrm>
        </p:spPr>
        <p:txBody>
          <a:bodyPr>
            <a:normAutofit/>
          </a:bodyPr>
          <a:lstStyle/>
          <a:p>
            <a:pPr marL="571500" indent="-571500">
              <a:buFont typeface="Arial" panose="020B0604020202020204" pitchFamily="34" charset="0"/>
              <a:buChar char="•"/>
            </a:pPr>
            <a:r>
              <a:rPr lang="en-US" sz="3600" dirty="0">
                <a:solidFill>
                  <a:schemeClr val="accent1"/>
                </a:solidFill>
                <a:latin typeface="+mj-lt"/>
              </a:rPr>
              <a:t>Tries to measure how “coherent” a topic is by calculating the cosine similarity of the top words in a topic</a:t>
            </a:r>
            <a:br>
              <a:rPr lang="en-US" sz="3600" dirty="0">
                <a:solidFill>
                  <a:schemeClr val="accent1"/>
                </a:solidFill>
                <a:latin typeface="+mj-lt"/>
              </a:rPr>
            </a:br>
            <a:endParaRPr lang="en-US" sz="3600" dirty="0">
              <a:solidFill>
                <a:schemeClr val="accent1"/>
              </a:solidFill>
              <a:latin typeface="+mj-lt"/>
            </a:endParaRPr>
          </a:p>
          <a:p>
            <a:pPr marL="571500" indent="-571500">
              <a:buFont typeface="Arial" panose="020B0604020202020204" pitchFamily="34" charset="0"/>
              <a:buChar char="•"/>
            </a:pPr>
            <a:r>
              <a:rPr lang="en-US" sz="3600" dirty="0">
                <a:solidFill>
                  <a:schemeClr val="accent1"/>
                </a:solidFill>
                <a:latin typeface="+mj-lt"/>
              </a:rPr>
              <a:t>There is no “good” or “bad” coherence score; the only goal is that we maximize it</a:t>
            </a:r>
          </a:p>
          <a:p>
            <a:pPr marL="571500" indent="-571500">
              <a:buFont typeface="Arial" panose="020B0604020202020204" pitchFamily="34" charset="0"/>
              <a:buChar char="•"/>
            </a:pPr>
            <a:endParaRPr lang="en-US" sz="3600" dirty="0">
              <a:solidFill>
                <a:schemeClr val="accent1"/>
              </a:solidFill>
              <a:latin typeface="+mj-lt"/>
            </a:endParaRPr>
          </a:p>
        </p:txBody>
      </p:sp>
      <p:sp>
        <p:nvSpPr>
          <p:cNvPr id="7" name="TextBox 6">
            <a:extLst>
              <a:ext uri="{FF2B5EF4-FFF2-40B4-BE49-F238E27FC236}">
                <a16:creationId xmlns:a16="http://schemas.microsoft.com/office/drawing/2014/main" id="{D65B38D9-4BC9-CE2E-B9E6-8FE572B9A858}"/>
              </a:ext>
            </a:extLst>
          </p:cNvPr>
          <p:cNvSpPr txBox="1"/>
          <p:nvPr/>
        </p:nvSpPr>
        <p:spPr>
          <a:xfrm>
            <a:off x="5269004" y="4191000"/>
            <a:ext cx="6770596" cy="2400657"/>
          </a:xfrm>
          <a:prstGeom prst="rect">
            <a:avLst/>
          </a:prstGeom>
          <a:noFill/>
        </p:spPr>
        <p:txBody>
          <a:bodyPr wrap="square" rtlCol="0">
            <a:spAutoFit/>
          </a:bodyPr>
          <a:lstStyle/>
          <a:p>
            <a:r>
              <a:rPr lang="en-US" sz="3000" dirty="0">
                <a:solidFill>
                  <a:schemeClr val="accent1"/>
                </a:solidFill>
                <a:latin typeface="+mj-lt"/>
              </a:rPr>
              <a:t>I achieved a coherence score of around 0.412 for the training set and 0.420 for the test set: The literature considers anything above 0.4 “good”</a:t>
            </a:r>
            <a:endParaRPr lang="en-US" sz="3000" dirty="0"/>
          </a:p>
        </p:txBody>
      </p:sp>
      <p:pic>
        <p:nvPicPr>
          <p:cNvPr id="3" name="Picture 2">
            <a:extLst>
              <a:ext uri="{FF2B5EF4-FFF2-40B4-BE49-F238E27FC236}">
                <a16:creationId xmlns:a16="http://schemas.microsoft.com/office/drawing/2014/main" id="{DC9C6D82-0BBA-7158-5758-59C43F6E01DF}"/>
              </a:ext>
            </a:extLst>
          </p:cNvPr>
          <p:cNvPicPr>
            <a:picLocks noChangeAspect="1"/>
          </p:cNvPicPr>
          <p:nvPr/>
        </p:nvPicPr>
        <p:blipFill>
          <a:blip r:embed="rId2"/>
          <a:stretch>
            <a:fillRect/>
          </a:stretch>
        </p:blipFill>
        <p:spPr>
          <a:xfrm>
            <a:off x="279928" y="4876800"/>
            <a:ext cx="4679938" cy="360765"/>
          </a:xfrm>
          <a:prstGeom prst="rect">
            <a:avLst/>
          </a:prstGeom>
        </p:spPr>
      </p:pic>
      <p:pic>
        <p:nvPicPr>
          <p:cNvPr id="9" name="Picture 8">
            <a:extLst>
              <a:ext uri="{FF2B5EF4-FFF2-40B4-BE49-F238E27FC236}">
                <a16:creationId xmlns:a16="http://schemas.microsoft.com/office/drawing/2014/main" id="{46798F2F-9528-CB7A-458C-A8C26810ECBB}"/>
              </a:ext>
            </a:extLst>
          </p:cNvPr>
          <p:cNvPicPr>
            <a:picLocks noChangeAspect="1"/>
          </p:cNvPicPr>
          <p:nvPr/>
        </p:nvPicPr>
        <p:blipFill>
          <a:blip r:embed="rId3"/>
          <a:stretch>
            <a:fillRect/>
          </a:stretch>
        </p:blipFill>
        <p:spPr>
          <a:xfrm>
            <a:off x="316976" y="5840781"/>
            <a:ext cx="4642889" cy="360765"/>
          </a:xfrm>
          <a:prstGeom prst="rect">
            <a:avLst/>
          </a:prstGeom>
        </p:spPr>
      </p:pic>
    </p:spTree>
    <p:extLst>
      <p:ext uri="{BB962C8B-B14F-4D97-AF65-F5344CB8AC3E}">
        <p14:creationId xmlns:p14="http://schemas.microsoft.com/office/powerpoint/2010/main" val="3833145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E78D6-3439-6840-B078-FDDF83B17C4A}"/>
              </a:ext>
            </a:extLst>
          </p:cNvPr>
          <p:cNvSpPr>
            <a:spLocks noGrp="1"/>
          </p:cNvSpPr>
          <p:nvPr>
            <p:ph type="title"/>
          </p:nvPr>
        </p:nvSpPr>
        <p:spPr>
          <a:xfrm>
            <a:off x="3429000" y="85725"/>
            <a:ext cx="5333999" cy="914400"/>
          </a:xfrm>
        </p:spPr>
        <p:txBody>
          <a:bodyPr>
            <a:noAutofit/>
          </a:bodyPr>
          <a:lstStyle/>
          <a:p>
            <a:r>
              <a:rPr lang="en-US" sz="4900" b="1" dirty="0"/>
              <a:t>Topic Coherence</a:t>
            </a:r>
          </a:p>
        </p:txBody>
      </p:sp>
      <p:sp>
        <p:nvSpPr>
          <p:cNvPr id="6" name="TextBox 5">
            <a:extLst>
              <a:ext uri="{FF2B5EF4-FFF2-40B4-BE49-F238E27FC236}">
                <a16:creationId xmlns:a16="http://schemas.microsoft.com/office/drawing/2014/main" id="{B613DB49-6E81-0020-7C15-185104FAA79A}"/>
              </a:ext>
            </a:extLst>
          </p:cNvPr>
          <p:cNvSpPr txBox="1"/>
          <p:nvPr/>
        </p:nvSpPr>
        <p:spPr>
          <a:xfrm>
            <a:off x="3276600" y="3244334"/>
            <a:ext cx="1143000" cy="369332"/>
          </a:xfrm>
          <a:prstGeom prst="rect">
            <a:avLst/>
          </a:prstGeom>
          <a:noFill/>
        </p:spPr>
        <p:txBody>
          <a:bodyPr wrap="square" rtlCol="0">
            <a:spAutoFit/>
          </a:bodyPr>
          <a:lstStyle/>
          <a:p>
            <a:endParaRPr lang="en-US" dirty="0"/>
          </a:p>
        </p:txBody>
      </p:sp>
      <p:pic>
        <p:nvPicPr>
          <p:cNvPr id="8" name="Picture 7">
            <a:extLst>
              <a:ext uri="{FF2B5EF4-FFF2-40B4-BE49-F238E27FC236}">
                <a16:creationId xmlns:a16="http://schemas.microsoft.com/office/drawing/2014/main" id="{F93E6D1C-1CA7-A312-602C-BD52296332C2}"/>
              </a:ext>
            </a:extLst>
          </p:cNvPr>
          <p:cNvPicPr>
            <a:picLocks noChangeAspect="1"/>
          </p:cNvPicPr>
          <p:nvPr/>
        </p:nvPicPr>
        <p:blipFill>
          <a:blip r:embed="rId2"/>
          <a:stretch>
            <a:fillRect/>
          </a:stretch>
        </p:blipFill>
        <p:spPr>
          <a:xfrm>
            <a:off x="2324308" y="1656278"/>
            <a:ext cx="7543382" cy="3914775"/>
          </a:xfrm>
          <a:prstGeom prst="rect">
            <a:avLst/>
          </a:prstGeom>
        </p:spPr>
      </p:pic>
    </p:spTree>
    <p:extLst>
      <p:ext uri="{BB962C8B-B14F-4D97-AF65-F5344CB8AC3E}">
        <p14:creationId xmlns:p14="http://schemas.microsoft.com/office/powerpoint/2010/main" val="4012027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66F64-3286-2EDD-14F9-1E2E27D5389E}"/>
              </a:ext>
            </a:extLst>
          </p:cNvPr>
          <p:cNvSpPr>
            <a:spLocks noGrp="1"/>
          </p:cNvSpPr>
          <p:nvPr>
            <p:ph type="title"/>
          </p:nvPr>
        </p:nvSpPr>
        <p:spPr>
          <a:xfrm>
            <a:off x="2285997" y="8868"/>
            <a:ext cx="7620000" cy="771525"/>
          </a:xfrm>
        </p:spPr>
        <p:txBody>
          <a:bodyPr>
            <a:noAutofit/>
          </a:bodyPr>
          <a:lstStyle/>
          <a:p>
            <a:r>
              <a:rPr lang="en-US" sz="4400" b="1" dirty="0"/>
              <a:t>Intertopic Distance Map</a:t>
            </a:r>
          </a:p>
        </p:txBody>
      </p:sp>
      <p:sp>
        <p:nvSpPr>
          <p:cNvPr id="4" name="Text Placeholder 3">
            <a:extLst>
              <a:ext uri="{FF2B5EF4-FFF2-40B4-BE49-F238E27FC236}">
                <a16:creationId xmlns:a16="http://schemas.microsoft.com/office/drawing/2014/main" id="{A59FB5EC-26E9-0F24-127F-328D6362C5EE}"/>
              </a:ext>
            </a:extLst>
          </p:cNvPr>
          <p:cNvSpPr>
            <a:spLocks noGrp="1"/>
          </p:cNvSpPr>
          <p:nvPr>
            <p:ph type="body" sz="half" idx="2"/>
          </p:nvPr>
        </p:nvSpPr>
        <p:spPr>
          <a:xfrm>
            <a:off x="4533917" y="795010"/>
            <a:ext cx="3124161" cy="609600"/>
          </a:xfrm>
        </p:spPr>
        <p:txBody>
          <a:bodyPr>
            <a:normAutofit fontScale="92500"/>
          </a:bodyPr>
          <a:lstStyle/>
          <a:p>
            <a:pPr algn="ctr"/>
            <a:r>
              <a:rPr lang="en-US" sz="3600" b="1" dirty="0">
                <a:solidFill>
                  <a:schemeClr val="accent1"/>
                </a:solidFill>
                <a:latin typeface="+mj-lt"/>
              </a:rPr>
              <a:t>Training Set</a:t>
            </a:r>
          </a:p>
        </p:txBody>
      </p:sp>
      <p:pic>
        <p:nvPicPr>
          <p:cNvPr id="3" name="Picture 2">
            <a:extLst>
              <a:ext uri="{FF2B5EF4-FFF2-40B4-BE49-F238E27FC236}">
                <a16:creationId xmlns:a16="http://schemas.microsoft.com/office/drawing/2014/main" id="{AEEA4E0D-E9CD-D5AF-4494-C0599AE44D4E}"/>
              </a:ext>
            </a:extLst>
          </p:cNvPr>
          <p:cNvPicPr>
            <a:picLocks noChangeAspect="1"/>
          </p:cNvPicPr>
          <p:nvPr/>
        </p:nvPicPr>
        <p:blipFill>
          <a:blip r:embed="rId2"/>
          <a:stretch>
            <a:fillRect/>
          </a:stretch>
        </p:blipFill>
        <p:spPr>
          <a:xfrm>
            <a:off x="872616" y="1600200"/>
            <a:ext cx="10446761" cy="4846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35844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95399" y="0"/>
            <a:ext cx="9448800" cy="838200"/>
          </a:xfrm>
        </p:spPr>
        <p:txBody>
          <a:bodyPr>
            <a:normAutofit/>
          </a:bodyPr>
          <a:lstStyle/>
          <a:p>
            <a:pPr algn="ctr"/>
            <a:r>
              <a:rPr lang="en-US" sz="4000" b="1" dirty="0"/>
              <a:t>Problem </a:t>
            </a:r>
            <a:r>
              <a:rPr lang="en-US" sz="4000" b="1" dirty="0">
                <a:ea typeface="+mn-ea"/>
                <a:cs typeface="+mn-cs"/>
              </a:rPr>
              <a:t>Statement</a:t>
            </a:r>
            <a:r>
              <a:rPr lang="en-US" sz="4000" b="1" dirty="0"/>
              <a:t>:</a:t>
            </a:r>
            <a:endParaRPr sz="4000" b="1" dirty="0"/>
          </a:p>
        </p:txBody>
      </p:sp>
      <p:sp>
        <p:nvSpPr>
          <p:cNvPr id="14" name="Content Placeholder 13"/>
          <p:cNvSpPr>
            <a:spLocks noGrp="1"/>
          </p:cNvSpPr>
          <p:nvPr>
            <p:ph idx="1"/>
          </p:nvPr>
        </p:nvSpPr>
        <p:spPr>
          <a:xfrm>
            <a:off x="152400" y="990600"/>
            <a:ext cx="11734799" cy="5334000"/>
          </a:xfrm>
        </p:spPr>
        <p:txBody>
          <a:bodyPr>
            <a:normAutofit fontScale="25000" lnSpcReduction="20000"/>
          </a:bodyPr>
          <a:lstStyle/>
          <a:p>
            <a:r>
              <a:rPr lang="en-US" sz="16000" dirty="0">
                <a:solidFill>
                  <a:schemeClr val="accent1"/>
                </a:solidFill>
                <a:latin typeface="+mj-lt"/>
              </a:rPr>
              <a:t>Given a document, we would like our model to classify it under one or more specific topic(s) </a:t>
            </a:r>
          </a:p>
          <a:p>
            <a:r>
              <a:rPr lang="en-US" sz="16000" dirty="0">
                <a:solidFill>
                  <a:schemeClr val="accent1"/>
                </a:solidFill>
                <a:latin typeface="+mj-lt"/>
              </a:rPr>
              <a:t>By topic, we mean a cluster of words with a common underlying “theme”</a:t>
            </a:r>
          </a:p>
          <a:p>
            <a:r>
              <a:rPr lang="en-US" sz="16000" dirty="0">
                <a:solidFill>
                  <a:schemeClr val="accent1"/>
                </a:solidFill>
                <a:latin typeface="+mj-lt"/>
              </a:rPr>
              <a:t>Ideally, we want these words to be related semantically with a unifying theme that is meaningful in a way humans can appreciate, although our model only groups these words and topics based on occurrence probabilities.</a:t>
            </a:r>
            <a:r>
              <a:rPr lang="en-US" sz="14400" dirty="0">
                <a:solidFill>
                  <a:schemeClr val="accent1"/>
                </a:solidFill>
                <a:latin typeface="+mj-lt"/>
              </a:rPr>
              <a:t> </a:t>
            </a:r>
            <a:endParaRPr lang="en-US" sz="12800" dirty="0"/>
          </a:p>
          <a:p>
            <a:endParaRPr dirty="0"/>
          </a:p>
        </p:txBody>
      </p:sp>
    </p:spTree>
    <p:extLst>
      <p:ext uri="{BB962C8B-B14F-4D97-AF65-F5344CB8AC3E}">
        <p14:creationId xmlns:p14="http://schemas.microsoft.com/office/powerpoint/2010/main" val="3042826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3CF9B9D-A6AA-B611-FD78-EA89F0E9FB3D}"/>
              </a:ext>
            </a:extLst>
          </p:cNvPr>
          <p:cNvSpPr txBox="1"/>
          <p:nvPr/>
        </p:nvSpPr>
        <p:spPr>
          <a:xfrm>
            <a:off x="2400300" y="0"/>
            <a:ext cx="7391400" cy="769441"/>
          </a:xfrm>
          <a:prstGeom prst="rect">
            <a:avLst/>
          </a:prstGeom>
          <a:noFill/>
        </p:spPr>
        <p:txBody>
          <a:bodyPr wrap="square">
            <a:spAutoFit/>
          </a:bodyPr>
          <a:lstStyle/>
          <a:p>
            <a:r>
              <a:rPr lang="en-US" sz="4400" b="1" dirty="0">
                <a:solidFill>
                  <a:schemeClr val="accent1"/>
                </a:solidFill>
                <a:latin typeface="+mj-lt"/>
                <a:ea typeface="+mj-ea"/>
                <a:cs typeface="+mj-cs"/>
              </a:rPr>
              <a:t>Intertopic Distance Map</a:t>
            </a:r>
          </a:p>
        </p:txBody>
      </p:sp>
      <p:sp>
        <p:nvSpPr>
          <p:cNvPr id="8" name="TextBox 7">
            <a:extLst>
              <a:ext uri="{FF2B5EF4-FFF2-40B4-BE49-F238E27FC236}">
                <a16:creationId xmlns:a16="http://schemas.microsoft.com/office/drawing/2014/main" id="{90E56D7F-F033-B827-3221-D9E3153CD40F}"/>
              </a:ext>
            </a:extLst>
          </p:cNvPr>
          <p:cNvSpPr txBox="1"/>
          <p:nvPr/>
        </p:nvSpPr>
        <p:spPr>
          <a:xfrm>
            <a:off x="5067300" y="769441"/>
            <a:ext cx="2057400" cy="600164"/>
          </a:xfrm>
          <a:prstGeom prst="rect">
            <a:avLst/>
          </a:prstGeom>
          <a:noFill/>
        </p:spPr>
        <p:txBody>
          <a:bodyPr wrap="square" rtlCol="0">
            <a:spAutoFit/>
          </a:bodyPr>
          <a:lstStyle/>
          <a:p>
            <a:r>
              <a:rPr lang="en-US" sz="3300" b="1" dirty="0">
                <a:solidFill>
                  <a:schemeClr val="accent1"/>
                </a:solidFill>
                <a:latin typeface="+mj-lt"/>
              </a:rPr>
              <a:t>Test Set</a:t>
            </a:r>
          </a:p>
        </p:txBody>
      </p:sp>
      <p:pic>
        <p:nvPicPr>
          <p:cNvPr id="2" name="Picture 1">
            <a:extLst>
              <a:ext uri="{FF2B5EF4-FFF2-40B4-BE49-F238E27FC236}">
                <a16:creationId xmlns:a16="http://schemas.microsoft.com/office/drawing/2014/main" id="{395D8786-937C-C7EE-E14B-FE07992A6BDF}"/>
              </a:ext>
            </a:extLst>
          </p:cNvPr>
          <p:cNvPicPr>
            <a:picLocks noChangeAspect="1"/>
          </p:cNvPicPr>
          <p:nvPr/>
        </p:nvPicPr>
        <p:blipFill rotWithShape="1">
          <a:blip r:embed="rId2"/>
          <a:srcRect l="5625" t="24432" r="26250" b="18873"/>
          <a:stretch/>
        </p:blipFill>
        <p:spPr>
          <a:xfrm>
            <a:off x="917087" y="1676400"/>
            <a:ext cx="10357825" cy="4846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3271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12FD6-593C-C32E-F18B-B466DAC15162}"/>
              </a:ext>
            </a:extLst>
          </p:cNvPr>
          <p:cNvSpPr>
            <a:spLocks noGrp="1"/>
          </p:cNvSpPr>
          <p:nvPr>
            <p:ph type="title"/>
          </p:nvPr>
        </p:nvSpPr>
        <p:spPr>
          <a:xfrm>
            <a:off x="2228850" y="228600"/>
            <a:ext cx="7734300" cy="762000"/>
          </a:xfrm>
        </p:spPr>
        <p:txBody>
          <a:bodyPr>
            <a:noAutofit/>
          </a:bodyPr>
          <a:lstStyle/>
          <a:p>
            <a:r>
              <a:rPr lang="en-US" sz="4400" dirty="0"/>
              <a:t>Intertopic Distance Map</a:t>
            </a:r>
          </a:p>
        </p:txBody>
      </p:sp>
      <p:sp>
        <p:nvSpPr>
          <p:cNvPr id="4" name="Text Placeholder 3">
            <a:extLst>
              <a:ext uri="{FF2B5EF4-FFF2-40B4-BE49-F238E27FC236}">
                <a16:creationId xmlns:a16="http://schemas.microsoft.com/office/drawing/2014/main" id="{0E172D30-1044-B545-60B7-40946DC9BDB2}"/>
              </a:ext>
            </a:extLst>
          </p:cNvPr>
          <p:cNvSpPr>
            <a:spLocks noGrp="1"/>
          </p:cNvSpPr>
          <p:nvPr>
            <p:ph type="body" sz="half" idx="2"/>
          </p:nvPr>
        </p:nvSpPr>
        <p:spPr>
          <a:xfrm>
            <a:off x="228600" y="1066800"/>
            <a:ext cx="11734800" cy="5181600"/>
          </a:xfrm>
        </p:spPr>
        <p:txBody>
          <a:bodyPr>
            <a:noAutofit/>
          </a:bodyPr>
          <a:lstStyle/>
          <a:p>
            <a:pPr algn="ctr"/>
            <a:r>
              <a:rPr lang="en-US" sz="4400" dirty="0">
                <a:solidFill>
                  <a:schemeClr val="accent1"/>
                </a:solidFill>
                <a:latin typeface="+mj-lt"/>
              </a:rPr>
              <a:t>We can detect overfitting and underfitting by examining the sizes of and distances between clusters:</a:t>
            </a:r>
          </a:p>
          <a:p>
            <a:pPr marL="285750" indent="-285750" algn="ctr">
              <a:buFont typeface="Arial" panose="020B0604020202020204" pitchFamily="34" charset="0"/>
              <a:buChar char="•"/>
            </a:pPr>
            <a:endParaRPr lang="en-US" sz="4400" dirty="0">
              <a:solidFill>
                <a:schemeClr val="accent1"/>
              </a:solidFill>
              <a:latin typeface="+mj-lt"/>
            </a:endParaRPr>
          </a:p>
          <a:p>
            <a:pPr algn="ctr"/>
            <a:r>
              <a:rPr lang="en-US" sz="4400" dirty="0">
                <a:solidFill>
                  <a:schemeClr val="accent1"/>
                </a:solidFill>
                <a:latin typeface="+mj-lt"/>
              </a:rPr>
              <a:t> Smaller clusters &amp; Less Overlap Between Clusters </a:t>
            </a:r>
            <a:r>
              <a:rPr lang="en-US" sz="4400" dirty="0">
                <a:solidFill>
                  <a:schemeClr val="accent1"/>
                </a:solidFill>
                <a:latin typeface="+mj-lt"/>
                <a:sym typeface="Wingdings" panose="05000000000000000000" pitchFamily="2" charset="2"/>
              </a:rPr>
              <a:t> </a:t>
            </a:r>
            <a:r>
              <a:rPr lang="en-US" sz="4400" dirty="0">
                <a:solidFill>
                  <a:srgbClr val="FF0000"/>
                </a:solidFill>
                <a:latin typeface="+mj-lt"/>
                <a:sym typeface="Wingdings" panose="05000000000000000000" pitchFamily="2" charset="2"/>
              </a:rPr>
              <a:t>Overfitting! </a:t>
            </a:r>
          </a:p>
          <a:p>
            <a:pPr algn="ctr"/>
            <a:r>
              <a:rPr lang="en-US" sz="4400" dirty="0">
                <a:solidFill>
                  <a:schemeClr val="accent1"/>
                </a:solidFill>
                <a:latin typeface="+mj-lt"/>
                <a:sym typeface="Wingdings" panose="05000000000000000000" pitchFamily="2" charset="2"/>
              </a:rPr>
              <a:t>Larger Clusters &amp; More Overlap Between Clusters  </a:t>
            </a:r>
            <a:r>
              <a:rPr lang="en-US" sz="4400" dirty="0">
                <a:solidFill>
                  <a:srgbClr val="FF0000"/>
                </a:solidFill>
                <a:latin typeface="+mj-lt"/>
                <a:sym typeface="Wingdings" panose="05000000000000000000" pitchFamily="2" charset="2"/>
              </a:rPr>
              <a:t>Underfitting!</a:t>
            </a:r>
            <a:endParaRPr lang="en-US" sz="4400" dirty="0">
              <a:solidFill>
                <a:srgbClr val="FF0000"/>
              </a:solidFill>
              <a:latin typeface="+mj-lt"/>
            </a:endParaRPr>
          </a:p>
        </p:txBody>
      </p:sp>
    </p:spTree>
    <p:extLst>
      <p:ext uri="{BB962C8B-B14F-4D97-AF65-F5344CB8AC3E}">
        <p14:creationId xmlns:p14="http://schemas.microsoft.com/office/powerpoint/2010/main" val="2446592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3D632-5CFF-530A-FDA5-D3A48DCF0179}"/>
              </a:ext>
            </a:extLst>
          </p:cNvPr>
          <p:cNvSpPr>
            <a:spLocks noGrp="1"/>
          </p:cNvSpPr>
          <p:nvPr>
            <p:ph type="title"/>
          </p:nvPr>
        </p:nvSpPr>
        <p:spPr>
          <a:xfrm>
            <a:off x="98168" y="152400"/>
            <a:ext cx="12111038" cy="1295400"/>
          </a:xfrm>
        </p:spPr>
        <p:txBody>
          <a:bodyPr>
            <a:noAutofit/>
          </a:bodyPr>
          <a:lstStyle/>
          <a:p>
            <a:r>
              <a:rPr lang="en-US" sz="4800" b="1" dirty="0"/>
              <a:t>How Do the Hyperparameters of the LDA Model Affect the Results?</a:t>
            </a:r>
          </a:p>
        </p:txBody>
      </p:sp>
      <p:sp>
        <p:nvSpPr>
          <p:cNvPr id="4" name="Text Placeholder 3">
            <a:extLst>
              <a:ext uri="{FF2B5EF4-FFF2-40B4-BE49-F238E27FC236}">
                <a16:creationId xmlns:a16="http://schemas.microsoft.com/office/drawing/2014/main" id="{55DDD1C2-F5BB-AE57-03D7-F625FC239282}"/>
              </a:ext>
            </a:extLst>
          </p:cNvPr>
          <p:cNvSpPr>
            <a:spLocks noGrp="1"/>
          </p:cNvSpPr>
          <p:nvPr>
            <p:ph type="body" sz="half" idx="2"/>
          </p:nvPr>
        </p:nvSpPr>
        <p:spPr>
          <a:xfrm>
            <a:off x="616743" y="1447800"/>
            <a:ext cx="10958513" cy="5105400"/>
          </a:xfrm>
        </p:spPr>
        <p:txBody>
          <a:bodyPr>
            <a:normAutofit/>
          </a:bodyPr>
          <a:lstStyle/>
          <a:p>
            <a:endParaRPr lang="en-US" sz="2800" dirty="0">
              <a:solidFill>
                <a:schemeClr val="accent1"/>
              </a:solidFill>
              <a:latin typeface="+mj-lt"/>
            </a:endParaRPr>
          </a:p>
          <a:p>
            <a:pPr marL="457200" indent="-457200">
              <a:buFont typeface="Arial" panose="020B0604020202020204" pitchFamily="34" charset="0"/>
              <a:buChar char="•"/>
            </a:pPr>
            <a:r>
              <a:rPr lang="en-US" sz="6000" dirty="0">
                <a:solidFill>
                  <a:schemeClr val="accent1"/>
                </a:solidFill>
                <a:latin typeface="+mj-lt"/>
              </a:rPr>
              <a:t>Number of topics k</a:t>
            </a:r>
          </a:p>
          <a:p>
            <a:pPr marL="457200" indent="-457200">
              <a:buFont typeface="Arial" panose="020B0604020202020204" pitchFamily="34" charset="0"/>
              <a:buChar char="•"/>
            </a:pPr>
            <a:r>
              <a:rPr lang="en-US" sz="6000" dirty="0">
                <a:solidFill>
                  <a:schemeClr val="accent1"/>
                </a:solidFill>
                <a:latin typeface="+mj-lt"/>
              </a:rPr>
              <a:t>Alpha &amp; Beta Parameters</a:t>
            </a:r>
          </a:p>
          <a:p>
            <a:pPr marL="457200" indent="-457200">
              <a:buFont typeface="Arial" panose="020B0604020202020204" pitchFamily="34" charset="0"/>
              <a:buChar char="•"/>
            </a:pPr>
            <a:r>
              <a:rPr lang="en-US" sz="6000" dirty="0">
                <a:solidFill>
                  <a:schemeClr val="accent1"/>
                </a:solidFill>
                <a:latin typeface="+mj-lt"/>
              </a:rPr>
              <a:t>Number of epochs (max iterations)</a:t>
            </a:r>
          </a:p>
          <a:p>
            <a:pPr marL="457200" indent="-457200">
              <a:buFont typeface="Arial" panose="020B0604020202020204" pitchFamily="34" charset="0"/>
              <a:buChar char="•"/>
            </a:pPr>
            <a:r>
              <a:rPr lang="en-US" sz="6000" dirty="0">
                <a:solidFill>
                  <a:schemeClr val="accent1"/>
                </a:solidFill>
                <a:latin typeface="+mj-lt"/>
              </a:rPr>
              <a:t>Convergence Threshold</a:t>
            </a:r>
            <a:r>
              <a:rPr lang="en-US" sz="6600" dirty="0">
                <a:solidFill>
                  <a:schemeClr val="accent1"/>
                </a:solidFill>
                <a:latin typeface="+mj-lt"/>
              </a:rPr>
              <a:t> </a:t>
            </a:r>
          </a:p>
          <a:p>
            <a:endParaRPr lang="en-US" sz="6600" dirty="0">
              <a:solidFill>
                <a:schemeClr val="accent1"/>
              </a:solidFill>
              <a:latin typeface="+mj-lt"/>
            </a:endParaRPr>
          </a:p>
          <a:p>
            <a:pPr marL="457200" indent="-457200">
              <a:buFont typeface="Arial" panose="020B0604020202020204" pitchFamily="34" charset="0"/>
              <a:buChar char="•"/>
            </a:pPr>
            <a:endParaRPr lang="en-US" sz="2800" dirty="0">
              <a:solidFill>
                <a:schemeClr val="accent1"/>
              </a:solidFill>
              <a:latin typeface="+mj-lt"/>
            </a:endParaRPr>
          </a:p>
        </p:txBody>
      </p:sp>
    </p:spTree>
    <p:extLst>
      <p:ext uri="{BB962C8B-B14F-4D97-AF65-F5344CB8AC3E}">
        <p14:creationId xmlns:p14="http://schemas.microsoft.com/office/powerpoint/2010/main" val="803834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5226"/>
            <a:ext cx="10820400" cy="484022"/>
          </a:xfrm>
        </p:spPr>
        <p:txBody>
          <a:bodyPr>
            <a:noAutofit/>
          </a:bodyPr>
          <a:lstStyle/>
          <a:p>
            <a:r>
              <a:rPr lang="en-US" sz="2800" b="1" dirty="0"/>
              <a:t>Thank you for making it this far without dozing off!</a:t>
            </a:r>
            <a:endParaRPr sz="2800" b="1" dirty="0"/>
          </a:p>
        </p:txBody>
      </p:sp>
      <p:sp>
        <p:nvSpPr>
          <p:cNvPr id="5" name="Text Placeholder 4">
            <a:extLst>
              <a:ext uri="{FF2B5EF4-FFF2-40B4-BE49-F238E27FC236}">
                <a16:creationId xmlns:a16="http://schemas.microsoft.com/office/drawing/2014/main" id="{50512912-8690-852B-EEF2-998FC481ABEC}"/>
              </a:ext>
            </a:extLst>
          </p:cNvPr>
          <p:cNvSpPr txBox="1">
            <a:spLocks noGrp="1"/>
          </p:cNvSpPr>
          <p:nvPr>
            <p:ph type="body" sz="half" idx="2"/>
          </p:nvPr>
        </p:nvSpPr>
        <p:spPr>
          <a:xfrm>
            <a:off x="8248180" y="3481830"/>
            <a:ext cx="3127375" cy="2806922"/>
          </a:xfrm>
          <a:prstGeom prst="rect">
            <a:avLst/>
          </a:prstGeom>
          <a:noFill/>
        </p:spPr>
        <p:txBody>
          <a:bodyPr wrap="square" rtlCol="0">
            <a:spAutoFit/>
          </a:bodyPr>
          <a:lstStyle/>
          <a:p>
            <a:pPr algn="ctr"/>
            <a:r>
              <a:rPr lang="en-US" sz="2800" b="1" i="1" dirty="0">
                <a:solidFill>
                  <a:schemeClr val="accent1"/>
                </a:solidFill>
                <a:latin typeface="+mj-lt"/>
              </a:rPr>
              <a:t>Clara Riachi</a:t>
            </a:r>
          </a:p>
          <a:p>
            <a:pPr algn="ctr"/>
            <a:r>
              <a:rPr lang="en-US" sz="2800" b="1" i="1" dirty="0">
                <a:solidFill>
                  <a:schemeClr val="accent1"/>
                </a:solidFill>
                <a:latin typeface="+mj-lt"/>
              </a:rPr>
              <a:t>Department of Mathematics &amp; Computer Science</a:t>
            </a:r>
          </a:p>
          <a:p>
            <a:pPr algn="ctr"/>
            <a:r>
              <a:rPr lang="en-US" sz="2800" b="1" i="1" dirty="0">
                <a:solidFill>
                  <a:schemeClr val="accent1"/>
                </a:solidFill>
                <a:latin typeface="+mj-lt"/>
              </a:rPr>
              <a:t>McGill University</a:t>
            </a:r>
          </a:p>
        </p:txBody>
      </p:sp>
      <p:pic>
        <p:nvPicPr>
          <p:cNvPr id="6" name="Picture 5">
            <a:extLst>
              <a:ext uri="{FF2B5EF4-FFF2-40B4-BE49-F238E27FC236}">
                <a16:creationId xmlns:a16="http://schemas.microsoft.com/office/drawing/2014/main" id="{156B267F-43E3-A014-B22B-AFBE79DE046C}"/>
              </a:ext>
            </a:extLst>
          </p:cNvPr>
          <p:cNvPicPr>
            <a:picLocks noChangeAspect="1"/>
          </p:cNvPicPr>
          <p:nvPr/>
        </p:nvPicPr>
        <p:blipFill>
          <a:blip r:embed="rId2"/>
          <a:stretch>
            <a:fillRect/>
          </a:stretch>
        </p:blipFill>
        <p:spPr>
          <a:xfrm>
            <a:off x="685800" y="657894"/>
            <a:ext cx="6629400" cy="5542211"/>
          </a:xfrm>
          <a:prstGeom prst="rect">
            <a:avLst/>
          </a:prstGeom>
        </p:spPr>
      </p:pic>
      <p:sp>
        <p:nvSpPr>
          <p:cNvPr id="7" name="TextBox 6">
            <a:extLst>
              <a:ext uri="{FF2B5EF4-FFF2-40B4-BE49-F238E27FC236}">
                <a16:creationId xmlns:a16="http://schemas.microsoft.com/office/drawing/2014/main" id="{C4C90DA0-25D1-D3BB-ACCC-387ABC6829A8}"/>
              </a:ext>
            </a:extLst>
          </p:cNvPr>
          <p:cNvSpPr txBox="1"/>
          <p:nvPr/>
        </p:nvSpPr>
        <p:spPr>
          <a:xfrm>
            <a:off x="7754469" y="1130437"/>
            <a:ext cx="4114799" cy="2062103"/>
          </a:xfrm>
          <a:prstGeom prst="rect">
            <a:avLst/>
          </a:prstGeom>
          <a:noFill/>
        </p:spPr>
        <p:txBody>
          <a:bodyPr wrap="square" rtlCol="0">
            <a:spAutoFit/>
          </a:bodyPr>
          <a:lstStyle/>
          <a:p>
            <a:r>
              <a:rPr lang="en-US" sz="3200" b="1" i="1" dirty="0">
                <a:solidFill>
                  <a:schemeClr val="accent1"/>
                </a:solidFill>
                <a:latin typeface="+mj-lt"/>
              </a:rPr>
              <a:t>If you understood none of that, scan</a:t>
            </a:r>
            <a:r>
              <a:rPr lang="en-US" sz="2800" dirty="0"/>
              <a:t>  </a:t>
            </a:r>
            <a:r>
              <a:rPr lang="en-US" sz="3200" b="1" i="1" dirty="0">
                <a:solidFill>
                  <a:schemeClr val="accent1"/>
                </a:solidFill>
                <a:latin typeface="+mj-lt"/>
              </a:rPr>
              <a:t>me to learn more</a:t>
            </a:r>
          </a:p>
        </p:txBody>
      </p:sp>
    </p:spTree>
    <p:extLst>
      <p:ext uri="{BB962C8B-B14F-4D97-AF65-F5344CB8AC3E}">
        <p14:creationId xmlns:p14="http://schemas.microsoft.com/office/powerpoint/2010/main" val="1857640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BF139-CB0D-0820-16E6-0A8323157B94}"/>
              </a:ext>
            </a:extLst>
          </p:cNvPr>
          <p:cNvSpPr>
            <a:spLocks noGrp="1"/>
          </p:cNvSpPr>
          <p:nvPr>
            <p:ph type="title"/>
          </p:nvPr>
        </p:nvSpPr>
        <p:spPr>
          <a:xfrm>
            <a:off x="1352550" y="1981200"/>
            <a:ext cx="10020300" cy="2593159"/>
          </a:xfrm>
        </p:spPr>
        <p:txBody>
          <a:bodyPr>
            <a:normAutofit fontScale="90000"/>
          </a:bodyPr>
          <a:lstStyle/>
          <a:p>
            <a:pPr marL="0" marR="0" algn="ctr" fontAlgn="base">
              <a:lnSpc>
                <a:spcPct val="107000"/>
              </a:lnSpc>
              <a:spcBef>
                <a:spcPts val="0"/>
              </a:spcBef>
              <a:spcAft>
                <a:spcPts val="0"/>
              </a:spcAft>
            </a:pPr>
            <a:r>
              <a:rPr lang="en-US" sz="4000" dirty="0">
                <a:ea typeface="+mn-ea"/>
                <a:cs typeface="+mn-cs"/>
              </a:rPr>
              <a:t>LDA considers documents as mixtures of topics, with these topics in turn being mixtures of words, each with a certain probability of pertaining to a topic. </a:t>
            </a:r>
            <a:br>
              <a:rPr lang="en-US" sz="4000" dirty="0">
                <a:ea typeface="+mn-ea"/>
                <a:cs typeface="+mn-cs"/>
              </a:rPr>
            </a:br>
            <a:br>
              <a:rPr lang="en-US" sz="4000" dirty="0">
                <a:ea typeface="+mn-ea"/>
                <a:cs typeface="+mn-cs"/>
              </a:rPr>
            </a:br>
            <a:endParaRPr lang="en-US" sz="4000" dirty="0">
              <a:ea typeface="+mn-ea"/>
              <a:cs typeface="+mn-cs"/>
            </a:endParaRPr>
          </a:p>
        </p:txBody>
      </p:sp>
      <p:sp>
        <p:nvSpPr>
          <p:cNvPr id="3" name="Content Placeholder 2">
            <a:extLst>
              <a:ext uri="{FF2B5EF4-FFF2-40B4-BE49-F238E27FC236}">
                <a16:creationId xmlns:a16="http://schemas.microsoft.com/office/drawing/2014/main" id="{D9B061A4-28FD-725B-3887-6661659AA4AB}"/>
              </a:ext>
            </a:extLst>
          </p:cNvPr>
          <p:cNvSpPr>
            <a:spLocks noGrp="1"/>
          </p:cNvSpPr>
          <p:nvPr>
            <p:ph idx="1"/>
          </p:nvPr>
        </p:nvSpPr>
        <p:spPr>
          <a:xfrm>
            <a:off x="3028950" y="353185"/>
            <a:ext cx="6400800" cy="609600"/>
          </a:xfrm>
        </p:spPr>
        <p:txBody>
          <a:bodyPr>
            <a:normAutofit fontScale="92500" lnSpcReduction="10000"/>
          </a:bodyPr>
          <a:lstStyle/>
          <a:p>
            <a:pPr marL="0" indent="0" algn="ctr">
              <a:buNone/>
            </a:pPr>
            <a:r>
              <a:rPr lang="en-US" sz="4400" b="1" dirty="0">
                <a:solidFill>
                  <a:schemeClr val="accent1"/>
                </a:solidFill>
                <a:latin typeface="+mj-lt"/>
                <a:ea typeface="+mj-ea"/>
                <a:cs typeface="+mj-cs"/>
              </a:rPr>
              <a:t>The Key Idea of LDA</a:t>
            </a:r>
          </a:p>
        </p:txBody>
      </p:sp>
      <p:sp>
        <p:nvSpPr>
          <p:cNvPr id="6" name="TextBox 5">
            <a:extLst>
              <a:ext uri="{FF2B5EF4-FFF2-40B4-BE49-F238E27FC236}">
                <a16:creationId xmlns:a16="http://schemas.microsoft.com/office/drawing/2014/main" id="{6AC2DC4E-9661-DC45-076A-8C110B36EFE7}"/>
              </a:ext>
            </a:extLst>
          </p:cNvPr>
          <p:cNvSpPr txBox="1"/>
          <p:nvPr/>
        </p:nvSpPr>
        <p:spPr>
          <a:xfrm>
            <a:off x="1619250" y="3429000"/>
            <a:ext cx="9220200" cy="2536656"/>
          </a:xfrm>
          <a:prstGeom prst="rect">
            <a:avLst/>
          </a:prstGeom>
          <a:noFill/>
        </p:spPr>
        <p:txBody>
          <a:bodyPr wrap="square">
            <a:spAutoFit/>
          </a:bodyPr>
          <a:lstStyle/>
          <a:p>
            <a:pPr marR="0" lvl="0" algn="ctr">
              <a:lnSpc>
                <a:spcPct val="107000"/>
              </a:lnSpc>
              <a:spcBef>
                <a:spcPts val="0"/>
              </a:spcBef>
              <a:spcAft>
                <a:spcPts val="800"/>
              </a:spcAft>
              <a:buSzPts val="1000"/>
              <a:tabLst>
                <a:tab pos="457200" algn="l"/>
              </a:tabLst>
            </a:pPr>
            <a:r>
              <a:rPr lang="en-US" sz="3600" dirty="0">
                <a:solidFill>
                  <a:schemeClr val="accent1"/>
                </a:solidFill>
                <a:latin typeface="+mj-lt"/>
              </a:rPr>
              <a:t>The LDA model will have to calculate the probability of each word belonging to each topic</a:t>
            </a:r>
          </a:p>
          <a:p>
            <a:pPr marR="0" lvl="0" algn="ctr">
              <a:lnSpc>
                <a:spcPct val="107000"/>
              </a:lnSpc>
              <a:spcBef>
                <a:spcPts val="0"/>
              </a:spcBef>
              <a:spcAft>
                <a:spcPts val="800"/>
              </a:spcAft>
              <a:buSzPts val="1000"/>
              <a:tabLst>
                <a:tab pos="457200" algn="l"/>
              </a:tabLst>
            </a:pPr>
            <a:r>
              <a:rPr lang="en-US" sz="3600" dirty="0">
                <a:solidFill>
                  <a:schemeClr val="accent1"/>
                </a:solidFill>
                <a:latin typeface="+mj-lt"/>
              </a:rPr>
              <a:t>How? …</a:t>
            </a:r>
          </a:p>
        </p:txBody>
      </p:sp>
    </p:spTree>
    <p:extLst>
      <p:ext uri="{BB962C8B-B14F-4D97-AF65-F5344CB8AC3E}">
        <p14:creationId xmlns:p14="http://schemas.microsoft.com/office/powerpoint/2010/main" val="2304834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EDDC-44E6-01C9-8680-8F49E1DC7879}"/>
              </a:ext>
            </a:extLst>
          </p:cNvPr>
          <p:cNvSpPr>
            <a:spLocks noGrp="1"/>
          </p:cNvSpPr>
          <p:nvPr>
            <p:ph type="title"/>
          </p:nvPr>
        </p:nvSpPr>
        <p:spPr>
          <a:xfrm>
            <a:off x="3143646" y="228600"/>
            <a:ext cx="5904707" cy="823913"/>
          </a:xfrm>
        </p:spPr>
        <p:txBody>
          <a:bodyPr>
            <a:normAutofit fontScale="90000"/>
          </a:bodyPr>
          <a:lstStyle/>
          <a:p>
            <a:pPr algn="ctr"/>
            <a:r>
              <a:rPr lang="en-US" sz="5400" dirty="0"/>
              <a:t>LDA, Visually</a:t>
            </a:r>
          </a:p>
        </p:txBody>
      </p:sp>
      <p:pic>
        <p:nvPicPr>
          <p:cNvPr id="1026" name="Picture 2">
            <a:extLst>
              <a:ext uri="{FF2B5EF4-FFF2-40B4-BE49-F238E27FC236}">
                <a16:creationId xmlns:a16="http://schemas.microsoft.com/office/drawing/2014/main" id="{2306F724-37FD-79AE-7427-283E29BB80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4597" y="1219200"/>
            <a:ext cx="6102803" cy="52578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738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3895-0A9D-BDA2-36B5-5C2ABA49BBF6}"/>
              </a:ext>
            </a:extLst>
          </p:cNvPr>
          <p:cNvSpPr>
            <a:spLocks noGrp="1"/>
          </p:cNvSpPr>
          <p:nvPr>
            <p:ph type="title"/>
          </p:nvPr>
        </p:nvSpPr>
        <p:spPr>
          <a:xfrm>
            <a:off x="861101" y="1828800"/>
            <a:ext cx="10469798" cy="691073"/>
          </a:xfrm>
        </p:spPr>
        <p:txBody>
          <a:bodyPr>
            <a:noAutofit/>
          </a:bodyPr>
          <a:lstStyle/>
          <a:p>
            <a:pPr algn="ctr"/>
            <a:r>
              <a:rPr lang="en-US" sz="8000" b="1" dirty="0"/>
              <a:t>What’s Going on Under the Hood?</a:t>
            </a:r>
          </a:p>
        </p:txBody>
      </p:sp>
      <p:sp>
        <p:nvSpPr>
          <p:cNvPr id="4" name="Text Placeholder 3">
            <a:extLst>
              <a:ext uri="{FF2B5EF4-FFF2-40B4-BE49-F238E27FC236}">
                <a16:creationId xmlns:a16="http://schemas.microsoft.com/office/drawing/2014/main" id="{20915B4E-DE0F-5158-B4EA-E8E2C482C559}"/>
              </a:ext>
            </a:extLst>
          </p:cNvPr>
          <p:cNvSpPr>
            <a:spLocks noGrp="1"/>
          </p:cNvSpPr>
          <p:nvPr>
            <p:ph type="body" sz="half" idx="2"/>
          </p:nvPr>
        </p:nvSpPr>
        <p:spPr>
          <a:xfrm>
            <a:off x="209431" y="2819400"/>
            <a:ext cx="11773135" cy="3570853"/>
          </a:xfrm>
        </p:spPr>
        <p:txBody>
          <a:bodyPr>
            <a:noAutofit/>
          </a:bodyPr>
          <a:lstStyle/>
          <a:p>
            <a:pPr algn="ctr"/>
            <a:r>
              <a:rPr lang="en-US" sz="7900" b="1" dirty="0">
                <a:solidFill>
                  <a:schemeClr val="accent1"/>
                </a:solidFill>
                <a:latin typeface="+mj-lt"/>
              </a:rPr>
              <a:t>All of LDA can be condensed into 3 (friendly!) formulae:</a:t>
            </a:r>
          </a:p>
        </p:txBody>
      </p:sp>
    </p:spTree>
    <p:extLst>
      <p:ext uri="{BB962C8B-B14F-4D97-AF65-F5344CB8AC3E}">
        <p14:creationId xmlns:p14="http://schemas.microsoft.com/office/powerpoint/2010/main" val="3150201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D77F7B-C3C5-A6FA-15FE-70AE94F8864A}"/>
              </a:ext>
            </a:extLst>
          </p:cNvPr>
          <p:cNvPicPr>
            <a:picLocks noChangeAspect="1"/>
          </p:cNvPicPr>
          <p:nvPr/>
        </p:nvPicPr>
        <p:blipFill>
          <a:blip r:embed="rId2"/>
          <a:stretch>
            <a:fillRect/>
          </a:stretch>
        </p:blipFill>
        <p:spPr>
          <a:xfrm>
            <a:off x="3124962" y="2247900"/>
            <a:ext cx="5942076" cy="2362200"/>
          </a:xfrm>
          <a:prstGeom prst="rect">
            <a:avLst/>
          </a:prstGeom>
        </p:spPr>
      </p:pic>
      <p:sp>
        <p:nvSpPr>
          <p:cNvPr id="10" name="TextBox 9">
            <a:extLst>
              <a:ext uri="{FF2B5EF4-FFF2-40B4-BE49-F238E27FC236}">
                <a16:creationId xmlns:a16="http://schemas.microsoft.com/office/drawing/2014/main" id="{93B8F7C1-D4D0-AA72-F79A-2A8BEE96073E}"/>
              </a:ext>
            </a:extLst>
          </p:cNvPr>
          <p:cNvSpPr txBox="1"/>
          <p:nvPr/>
        </p:nvSpPr>
        <p:spPr>
          <a:xfrm>
            <a:off x="589900" y="3218379"/>
            <a:ext cx="11159836" cy="3785652"/>
          </a:xfrm>
          <a:prstGeom prst="rect">
            <a:avLst/>
          </a:prstGeom>
          <a:noFill/>
        </p:spPr>
        <p:txBody>
          <a:bodyPr wrap="square">
            <a:spAutoFit/>
          </a:bodyPr>
          <a:lstStyle/>
          <a:p>
            <a:pPr algn="ctr"/>
            <a:r>
              <a:rPr lang="en-US" sz="3600" dirty="0">
                <a:solidFill>
                  <a:schemeClr val="accent1"/>
                </a:solidFill>
                <a:latin typeface="+mj-lt"/>
              </a:rPr>
              <a:t>For each document d, randomly assign each word in the document as belonging to one of k topics. Then go through each document again, and for each topic t, compute the probability that the document d “talks” about topic t.</a:t>
            </a:r>
          </a:p>
          <a:p>
            <a:endParaRPr lang="en-US" sz="2400" dirty="0">
              <a:solidFill>
                <a:schemeClr val="accent1"/>
              </a:solidFill>
              <a:latin typeface="+mj-lt"/>
            </a:endParaRPr>
          </a:p>
        </p:txBody>
      </p:sp>
      <p:pic>
        <p:nvPicPr>
          <p:cNvPr id="11" name="Picture 10">
            <a:extLst>
              <a:ext uri="{FF2B5EF4-FFF2-40B4-BE49-F238E27FC236}">
                <a16:creationId xmlns:a16="http://schemas.microsoft.com/office/drawing/2014/main" id="{53E8D0EA-E52D-E438-1FD0-A94E2C137686}"/>
              </a:ext>
            </a:extLst>
          </p:cNvPr>
          <p:cNvPicPr>
            <a:picLocks noChangeAspect="1"/>
          </p:cNvPicPr>
          <p:nvPr/>
        </p:nvPicPr>
        <p:blipFill>
          <a:blip r:embed="rId3"/>
          <a:stretch>
            <a:fillRect/>
          </a:stretch>
        </p:blipFill>
        <p:spPr>
          <a:xfrm>
            <a:off x="858982" y="1878534"/>
            <a:ext cx="10474036" cy="1066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118DDDB0-EBE7-BF74-6627-A11DC8CA7859}"/>
              </a:ext>
            </a:extLst>
          </p:cNvPr>
          <p:cNvSpPr txBox="1"/>
          <p:nvPr/>
        </p:nvSpPr>
        <p:spPr>
          <a:xfrm>
            <a:off x="147636" y="177989"/>
            <a:ext cx="12044364" cy="1446550"/>
          </a:xfrm>
          <a:prstGeom prst="rect">
            <a:avLst/>
          </a:prstGeom>
          <a:noFill/>
        </p:spPr>
        <p:txBody>
          <a:bodyPr wrap="square" rtlCol="0">
            <a:spAutoFit/>
          </a:bodyPr>
          <a:lstStyle/>
          <a:p>
            <a:pPr algn="ctr"/>
            <a:r>
              <a:rPr lang="en-US" sz="4400" b="1" dirty="0">
                <a:solidFill>
                  <a:schemeClr val="accent1"/>
                </a:solidFill>
                <a:latin typeface="+mj-lt"/>
                <a:ea typeface="+mj-ea"/>
                <a:cs typeface="+mj-cs"/>
              </a:rPr>
              <a:t>1) Probability that a document d belongs to a topic t</a:t>
            </a:r>
          </a:p>
        </p:txBody>
      </p:sp>
    </p:spTree>
    <p:extLst>
      <p:ext uri="{BB962C8B-B14F-4D97-AF65-F5344CB8AC3E}">
        <p14:creationId xmlns:p14="http://schemas.microsoft.com/office/powerpoint/2010/main" val="3041000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E69F5C-C8B8-B7D9-1732-FC12D94781CC}"/>
              </a:ext>
            </a:extLst>
          </p:cNvPr>
          <p:cNvPicPr>
            <a:picLocks noChangeAspect="1"/>
          </p:cNvPicPr>
          <p:nvPr/>
        </p:nvPicPr>
        <p:blipFill rotWithShape="1">
          <a:blip r:embed="rId2"/>
          <a:srcRect l="15624" t="31102" r="3750" b="12204"/>
          <a:stretch/>
        </p:blipFill>
        <p:spPr>
          <a:xfrm>
            <a:off x="179434" y="1676400"/>
            <a:ext cx="11833132" cy="4678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A518966-3C84-FACB-68BA-ECAF44A9C7E8}"/>
              </a:ext>
            </a:extLst>
          </p:cNvPr>
          <p:cNvSpPr txBox="1"/>
          <p:nvPr/>
        </p:nvSpPr>
        <p:spPr>
          <a:xfrm>
            <a:off x="623117" y="498622"/>
            <a:ext cx="10945766" cy="769441"/>
          </a:xfrm>
          <a:prstGeom prst="rect">
            <a:avLst/>
          </a:prstGeom>
          <a:noFill/>
        </p:spPr>
        <p:txBody>
          <a:bodyPr wrap="square" rtlCol="0">
            <a:spAutoFit/>
          </a:bodyPr>
          <a:lstStyle/>
          <a:p>
            <a:r>
              <a:rPr lang="en-US" sz="4400" b="1" dirty="0">
                <a:solidFill>
                  <a:schemeClr val="accent1"/>
                </a:solidFill>
                <a:latin typeface="+mj-lt"/>
                <a:ea typeface="+mj-ea"/>
                <a:cs typeface="+mj-cs"/>
              </a:rPr>
              <a:t>Randomly Assigning Words to Topics</a:t>
            </a:r>
          </a:p>
        </p:txBody>
      </p:sp>
    </p:spTree>
    <p:extLst>
      <p:ext uri="{BB962C8B-B14F-4D97-AF65-F5344CB8AC3E}">
        <p14:creationId xmlns:p14="http://schemas.microsoft.com/office/powerpoint/2010/main" val="3803788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6BB439-C927-C53D-B67E-1F1E9D3F5F65}"/>
              </a:ext>
            </a:extLst>
          </p:cNvPr>
          <p:cNvPicPr>
            <a:picLocks noChangeAspect="1"/>
          </p:cNvPicPr>
          <p:nvPr/>
        </p:nvPicPr>
        <p:blipFill>
          <a:blip r:embed="rId2"/>
          <a:stretch>
            <a:fillRect/>
          </a:stretch>
        </p:blipFill>
        <p:spPr>
          <a:xfrm>
            <a:off x="176212" y="1888190"/>
            <a:ext cx="11839575" cy="7102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52005CE1-50E8-012B-1335-9B56F55AADBF}"/>
              </a:ext>
            </a:extLst>
          </p:cNvPr>
          <p:cNvSpPr txBox="1"/>
          <p:nvPr/>
        </p:nvSpPr>
        <p:spPr>
          <a:xfrm>
            <a:off x="342900" y="304800"/>
            <a:ext cx="11506200" cy="1446550"/>
          </a:xfrm>
          <a:prstGeom prst="rect">
            <a:avLst/>
          </a:prstGeom>
          <a:noFill/>
        </p:spPr>
        <p:txBody>
          <a:bodyPr wrap="square">
            <a:spAutoFit/>
          </a:bodyPr>
          <a:lstStyle/>
          <a:p>
            <a:pPr algn="ctr"/>
            <a:r>
              <a:rPr lang="en-US" sz="4400" b="1" dirty="0">
                <a:solidFill>
                  <a:srgbClr val="92D050"/>
                </a:solidFill>
                <a:latin typeface="Consolas"/>
              </a:rPr>
              <a:t>2</a:t>
            </a:r>
            <a:r>
              <a:rPr kumimoji="0" lang="en-US" sz="4400" b="1" i="0" u="none" strike="noStrike" kern="1200" cap="none" spc="0" normalizeH="0" baseline="0" noProof="0" dirty="0">
                <a:ln>
                  <a:noFill/>
                </a:ln>
                <a:solidFill>
                  <a:srgbClr val="92D050"/>
                </a:solidFill>
                <a:effectLst/>
                <a:uLnTx/>
                <a:uFillTx/>
                <a:latin typeface="Consolas"/>
                <a:ea typeface="+mn-ea"/>
                <a:cs typeface="+mn-cs"/>
              </a:rPr>
              <a:t>) Probability </a:t>
            </a:r>
            <a:r>
              <a:rPr lang="en-US" sz="4400" b="1" dirty="0">
                <a:solidFill>
                  <a:srgbClr val="92D050"/>
                </a:solidFill>
                <a:latin typeface="Consolas"/>
              </a:rPr>
              <a:t>that a word w belongs to a topic t</a:t>
            </a:r>
            <a:r>
              <a:rPr kumimoji="0" lang="en-US" sz="4400" b="1" i="0" u="none" strike="noStrike" kern="1200" cap="none" spc="0" normalizeH="0" baseline="0" noProof="0" dirty="0">
                <a:ln>
                  <a:noFill/>
                </a:ln>
                <a:solidFill>
                  <a:srgbClr val="92D050"/>
                </a:solidFill>
                <a:effectLst/>
                <a:uLnTx/>
                <a:uFillTx/>
                <a:latin typeface="Consolas"/>
                <a:ea typeface="+mn-ea"/>
                <a:cs typeface="+mn-cs"/>
              </a:rPr>
              <a:t> </a:t>
            </a:r>
            <a:endParaRPr lang="en-US" sz="4400" dirty="0"/>
          </a:p>
        </p:txBody>
      </p:sp>
      <p:sp>
        <p:nvSpPr>
          <p:cNvPr id="12" name="TextBox 11">
            <a:extLst>
              <a:ext uri="{FF2B5EF4-FFF2-40B4-BE49-F238E27FC236}">
                <a16:creationId xmlns:a16="http://schemas.microsoft.com/office/drawing/2014/main" id="{F2571933-36F3-D093-E307-9062746F089D}"/>
              </a:ext>
            </a:extLst>
          </p:cNvPr>
          <p:cNvSpPr txBox="1"/>
          <p:nvPr/>
        </p:nvSpPr>
        <p:spPr>
          <a:xfrm>
            <a:off x="2759869" y="2801957"/>
            <a:ext cx="6215062" cy="369332"/>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2C104AFA-C53D-B477-5C1B-2D9763369F46}"/>
              </a:ext>
            </a:extLst>
          </p:cNvPr>
          <p:cNvSpPr txBox="1"/>
          <p:nvPr/>
        </p:nvSpPr>
        <p:spPr>
          <a:xfrm>
            <a:off x="971549" y="3040381"/>
            <a:ext cx="10248900" cy="2862322"/>
          </a:xfrm>
          <a:prstGeom prst="rect">
            <a:avLst/>
          </a:prstGeom>
          <a:noFill/>
        </p:spPr>
        <p:txBody>
          <a:bodyPr wrap="square" rtlCol="0">
            <a:spAutoFit/>
          </a:bodyPr>
          <a:lstStyle/>
          <a:p>
            <a:pPr algn="ctr"/>
            <a:r>
              <a:rPr lang="en-US" sz="3600" dirty="0">
                <a:solidFill>
                  <a:schemeClr val="accent1"/>
                </a:solidFill>
                <a:latin typeface="+mj-lt"/>
              </a:rPr>
              <a:t>For each topic t also, compute the significance/weight that a specific word contributes to each topic t by seeing what proportion of the topic’s words is occupied by this specific word w</a:t>
            </a:r>
          </a:p>
        </p:txBody>
      </p:sp>
    </p:spTree>
    <p:extLst>
      <p:ext uri="{BB962C8B-B14F-4D97-AF65-F5344CB8AC3E}">
        <p14:creationId xmlns:p14="http://schemas.microsoft.com/office/powerpoint/2010/main" val="1839210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2B78C-3DB3-A71B-F864-1E38ACF49883}"/>
              </a:ext>
            </a:extLst>
          </p:cNvPr>
          <p:cNvPicPr>
            <a:picLocks noChangeAspect="1"/>
          </p:cNvPicPr>
          <p:nvPr/>
        </p:nvPicPr>
        <p:blipFill>
          <a:blip r:embed="rId2"/>
          <a:stretch>
            <a:fillRect/>
          </a:stretch>
        </p:blipFill>
        <p:spPr>
          <a:xfrm>
            <a:off x="734100" y="2156995"/>
            <a:ext cx="10723793" cy="463336"/>
          </a:xfrm>
          <a:prstGeom prst="rect">
            <a:avLst/>
          </a:prstGeom>
        </p:spPr>
      </p:pic>
      <p:sp>
        <p:nvSpPr>
          <p:cNvPr id="3" name="TextBox 2">
            <a:extLst>
              <a:ext uri="{FF2B5EF4-FFF2-40B4-BE49-F238E27FC236}">
                <a16:creationId xmlns:a16="http://schemas.microsoft.com/office/drawing/2014/main" id="{0D2CC399-8B3C-A1EE-A706-688A2EFC2586}"/>
              </a:ext>
            </a:extLst>
          </p:cNvPr>
          <p:cNvSpPr txBox="1"/>
          <p:nvPr/>
        </p:nvSpPr>
        <p:spPr>
          <a:xfrm>
            <a:off x="228600" y="0"/>
            <a:ext cx="11734800" cy="2123658"/>
          </a:xfrm>
          <a:prstGeom prst="rect">
            <a:avLst/>
          </a:prstGeom>
          <a:noFill/>
        </p:spPr>
        <p:txBody>
          <a:bodyPr wrap="square">
            <a:spAutoFit/>
          </a:bodyPr>
          <a:lstStyle/>
          <a:p>
            <a:r>
              <a:rPr kumimoji="0" lang="en-US" sz="4400" b="1" i="0" u="none" strike="noStrike" kern="1200" cap="none" spc="0" normalizeH="0" baseline="0" noProof="0" dirty="0">
                <a:ln>
                  <a:noFill/>
                </a:ln>
                <a:solidFill>
                  <a:srgbClr val="92D050"/>
                </a:solidFill>
                <a:effectLst/>
                <a:uLnTx/>
                <a:uFillTx/>
                <a:latin typeface="Consolas"/>
                <a:ea typeface="+mn-ea"/>
                <a:cs typeface="+mn-cs"/>
              </a:rPr>
              <a:t>3) Probability </a:t>
            </a:r>
            <a:r>
              <a:rPr lang="en-US" sz="4400" b="1" dirty="0">
                <a:solidFill>
                  <a:srgbClr val="92D050"/>
                </a:solidFill>
                <a:latin typeface="Consolas"/>
              </a:rPr>
              <a:t>that a word w belongs to a topic t: Update it according to prior probabilities</a:t>
            </a:r>
            <a:r>
              <a:rPr kumimoji="0" lang="en-US" sz="4400" b="1" i="0" u="none" strike="noStrike" kern="1200" cap="none" spc="0" normalizeH="0" baseline="0" noProof="0" dirty="0">
                <a:ln>
                  <a:noFill/>
                </a:ln>
                <a:solidFill>
                  <a:srgbClr val="92D050"/>
                </a:solidFill>
                <a:effectLst/>
                <a:uLnTx/>
                <a:uFillTx/>
                <a:latin typeface="Consolas"/>
                <a:ea typeface="+mn-ea"/>
                <a:cs typeface="+mn-cs"/>
              </a:rPr>
              <a:t> </a:t>
            </a:r>
            <a:endParaRPr lang="en-US" sz="4400" dirty="0"/>
          </a:p>
        </p:txBody>
      </p:sp>
      <p:sp>
        <p:nvSpPr>
          <p:cNvPr id="2" name="TextBox 1">
            <a:extLst>
              <a:ext uri="{FF2B5EF4-FFF2-40B4-BE49-F238E27FC236}">
                <a16:creationId xmlns:a16="http://schemas.microsoft.com/office/drawing/2014/main" id="{290CE6EE-5235-2FAC-1F37-9638D6CB32CB}"/>
              </a:ext>
            </a:extLst>
          </p:cNvPr>
          <p:cNvSpPr txBox="1"/>
          <p:nvPr/>
        </p:nvSpPr>
        <p:spPr>
          <a:xfrm>
            <a:off x="526419" y="2620331"/>
            <a:ext cx="11139153" cy="4031873"/>
          </a:xfrm>
          <a:prstGeom prst="rect">
            <a:avLst/>
          </a:prstGeom>
          <a:noFill/>
        </p:spPr>
        <p:txBody>
          <a:bodyPr wrap="square" rtlCol="0">
            <a:spAutoFit/>
          </a:bodyPr>
          <a:lstStyle/>
          <a:p>
            <a:pPr algn="ctr"/>
            <a:r>
              <a:rPr lang="en-US" sz="3200" dirty="0">
                <a:solidFill>
                  <a:schemeClr val="accent1"/>
                </a:solidFill>
                <a:latin typeface="+mj-lt"/>
              </a:rPr>
              <a:t>We repeat the process of going through documents again and again and again… and update the probability that a word w belongs to each topic t using the prior probabilities, which get better and better at each iteration. At some point, we reach a “steady state” where the above probability no longer changes significantly: We now have our learned parameters</a:t>
            </a:r>
          </a:p>
        </p:txBody>
      </p:sp>
    </p:spTree>
    <p:extLst>
      <p:ext uri="{BB962C8B-B14F-4D97-AF65-F5344CB8AC3E}">
        <p14:creationId xmlns:p14="http://schemas.microsoft.com/office/powerpoint/2010/main" val="2425130265"/>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1895</TotalTime>
  <Words>863</Words>
  <Application>Microsoft Office PowerPoint</Application>
  <PresentationFormat>Widescreen</PresentationFormat>
  <Paragraphs>79</Paragraphs>
  <Slides>23</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Candara</vt:lpstr>
      <vt:lpstr>Consolas</vt:lpstr>
      <vt:lpstr>Tech Computer 16x9</vt:lpstr>
      <vt:lpstr>Topic Modeling: Can an ML model guess what a document is about? Canada’s Next Topic Model</vt:lpstr>
      <vt:lpstr>Problem Statement:</vt:lpstr>
      <vt:lpstr>LDA considers documents as mixtures of topics, with these topics in turn being mixtures of words, each with a certain probability of pertaining to a topic.   </vt:lpstr>
      <vt:lpstr>LDA, Visually</vt:lpstr>
      <vt:lpstr>What’s Going on Under the Hood?</vt:lpstr>
      <vt:lpstr>PowerPoint Presentation</vt:lpstr>
      <vt:lpstr>PowerPoint Presentation</vt:lpstr>
      <vt:lpstr>PowerPoint Presentation</vt:lpstr>
      <vt:lpstr>PowerPoint Presentation</vt:lpstr>
      <vt:lpstr>PowerPoint Presentation</vt:lpstr>
      <vt:lpstr>PowerPoint Presentation</vt:lpstr>
      <vt:lpstr>Preprocessing </vt:lpstr>
      <vt:lpstr>PowerPoint Presentation</vt:lpstr>
      <vt:lpstr>Train-Test Split </vt:lpstr>
      <vt:lpstr>Building the LDA Model</vt:lpstr>
      <vt:lpstr>PowerPoint Presentation</vt:lpstr>
      <vt:lpstr>Topic Coherence</vt:lpstr>
      <vt:lpstr>Topic Coherence</vt:lpstr>
      <vt:lpstr>Intertopic Distance Map</vt:lpstr>
      <vt:lpstr>PowerPoint Presentation</vt:lpstr>
      <vt:lpstr>Intertopic Distance Map</vt:lpstr>
      <vt:lpstr>How Do the Hyperparameters of the LDA Model Affect the Results?</vt:lpstr>
      <vt:lpstr>Thank you for making it this far without dozing off!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Modelling: Can an ML model guess what a document is about?</dc:title>
  <dc:creator>Clara</dc:creator>
  <cp:lastModifiedBy> </cp:lastModifiedBy>
  <cp:revision>11</cp:revision>
  <dcterms:created xsi:type="dcterms:W3CDTF">2023-04-01T14:12:46Z</dcterms:created>
  <dcterms:modified xsi:type="dcterms:W3CDTF">2023-04-06T04:58:38Z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